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3" r:id="rId2"/>
    <p:sldId id="332" r:id="rId3"/>
    <p:sldId id="333" r:id="rId4"/>
    <p:sldId id="315" r:id="rId5"/>
    <p:sldId id="317" r:id="rId6"/>
    <p:sldId id="316" r:id="rId7"/>
    <p:sldId id="318" r:id="rId8"/>
    <p:sldId id="334" r:id="rId9"/>
    <p:sldId id="319" r:id="rId10"/>
    <p:sldId id="322" r:id="rId11"/>
    <p:sldId id="323" r:id="rId12"/>
    <p:sldId id="330" r:id="rId13"/>
    <p:sldId id="337" r:id="rId14"/>
    <p:sldId id="331" r:id="rId15"/>
    <p:sldId id="307" r:id="rId16"/>
    <p:sldId id="336" r:id="rId17"/>
    <p:sldId id="338" r:id="rId18"/>
    <p:sldId id="326" r:id="rId19"/>
    <p:sldId id="325" r:id="rId20"/>
    <p:sldId id="327" r:id="rId21"/>
    <p:sldId id="328" r:id="rId22"/>
    <p:sldId id="329" r:id="rId23"/>
    <p:sldId id="339" r:id="rId24"/>
  </p:sldIdLst>
  <p:sldSz cx="9144000" cy="5143500" type="screen16x9"/>
  <p:notesSz cx="6797675" cy="9926638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86B2D9"/>
    <a:srgbClr val="FF5050"/>
    <a:srgbClr val="FF0066"/>
    <a:srgbClr val="FF6699"/>
    <a:srgbClr val="09DD31"/>
    <a:srgbClr val="E1AA61"/>
    <a:srgbClr val="5C16BA"/>
    <a:srgbClr val="6618CE"/>
    <a:srgbClr val="5F3E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96" y="-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11336-8943-4C83-BFF7-1357A8AB5459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64E9A882-6AAB-45F0-9CF2-E963F50A2410}">
      <dgm:prSet phldrT="[文字]"/>
      <dgm:spPr/>
      <dgm:t>
        <a:bodyPr/>
        <a:lstStyle/>
        <a:p>
          <a:endParaRPr lang="zh-TW" altLang="en-US" dirty="0"/>
        </a:p>
      </dgm:t>
    </dgm:pt>
    <dgm:pt modelId="{8AE83E54-56F8-463D-8982-3789DDC085A1}" type="parTrans" cxnId="{6EF94D6A-0E3F-41D7-B0E0-DE4B2FDF5C4A}">
      <dgm:prSet/>
      <dgm:spPr/>
      <dgm:t>
        <a:bodyPr/>
        <a:lstStyle/>
        <a:p>
          <a:endParaRPr lang="zh-TW" altLang="en-US"/>
        </a:p>
      </dgm:t>
    </dgm:pt>
    <dgm:pt modelId="{598A3AE3-1673-400E-8A57-6A143B086533}" type="sibTrans" cxnId="{6EF94D6A-0E3F-41D7-B0E0-DE4B2FDF5C4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5000" r="-75000"/>
          </a:stretch>
        </a:blipFill>
      </dgm:spPr>
      <dgm:t>
        <a:bodyPr/>
        <a:lstStyle/>
        <a:p>
          <a:endParaRPr lang="zh-TW" altLang="en-US"/>
        </a:p>
      </dgm:t>
    </dgm:pt>
    <dgm:pt modelId="{12856AB5-B2B6-4059-A678-DE7214987B41}">
      <dgm:prSet phldrT="[文字]"/>
      <dgm:spPr/>
      <dgm:t>
        <a:bodyPr/>
        <a:lstStyle/>
        <a:p>
          <a:endParaRPr lang="en-US" altLang="zh-TW" dirty="0" smtClean="0"/>
        </a:p>
      </dgm:t>
    </dgm:pt>
    <dgm:pt modelId="{86474B49-C3F2-4829-A714-3A207EB6DF4E}" type="sibTrans" cxnId="{56B2CC01-4993-4FBA-84E0-4A5582AA351E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2000" t="-3000" r="-131000"/>
          </a:stretch>
        </a:blipFill>
      </dgm:spPr>
      <dgm:t>
        <a:bodyPr/>
        <a:lstStyle/>
        <a:p>
          <a:endParaRPr lang="zh-TW" altLang="en-US"/>
        </a:p>
      </dgm:t>
    </dgm:pt>
    <dgm:pt modelId="{0600DDB2-4C30-4D7C-911B-13B132956392}" type="parTrans" cxnId="{56B2CC01-4993-4FBA-84E0-4A5582AA351E}">
      <dgm:prSet/>
      <dgm:spPr/>
      <dgm:t>
        <a:bodyPr/>
        <a:lstStyle/>
        <a:p>
          <a:endParaRPr lang="zh-TW" altLang="en-US"/>
        </a:p>
      </dgm:t>
    </dgm:pt>
    <dgm:pt modelId="{B1B15A0E-365F-4B8B-A2AD-A29482E68DC9}">
      <dgm:prSet phldrT="[文字]"/>
      <dgm:spPr/>
      <dgm:t>
        <a:bodyPr/>
        <a:lstStyle/>
        <a:p>
          <a:endParaRPr lang="zh-TW" altLang="en-US" dirty="0"/>
        </a:p>
      </dgm:t>
    </dgm:pt>
    <dgm:pt modelId="{A53911DA-C06E-4B0B-97F6-1C296F7CA243}" type="sibTrans" cxnId="{9F9BE86C-42DB-42D9-96CE-7FC3C8A0FAD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E67FC00-F06B-4D91-8B44-2E3396365A3E}" type="parTrans" cxnId="{9F9BE86C-42DB-42D9-96CE-7FC3C8A0FADF}">
      <dgm:prSet/>
      <dgm:spPr/>
      <dgm:t>
        <a:bodyPr/>
        <a:lstStyle/>
        <a:p>
          <a:endParaRPr lang="zh-TW" altLang="en-US"/>
        </a:p>
      </dgm:t>
    </dgm:pt>
    <dgm:pt modelId="{16A12F0B-C5BE-451A-9829-4979ACDA2C3A}" type="pres">
      <dgm:prSet presAssocID="{2C411336-8943-4C83-BFF7-1357A8AB54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E7F81824-0BDD-467F-B48C-B3F044E10A8A}" type="pres">
      <dgm:prSet presAssocID="{2C411336-8943-4C83-BFF7-1357A8AB5459}" presName="dot1" presStyleLbl="alignNode1" presStyleIdx="0" presStyleCnt="12"/>
      <dgm:spPr/>
    </dgm:pt>
    <dgm:pt modelId="{B0990B9A-0668-4E69-ADEF-3F86CAE470BE}" type="pres">
      <dgm:prSet presAssocID="{2C411336-8943-4C83-BFF7-1357A8AB5459}" presName="dot2" presStyleLbl="alignNode1" presStyleIdx="1" presStyleCnt="12"/>
      <dgm:spPr/>
      <dgm:t>
        <a:bodyPr/>
        <a:lstStyle/>
        <a:p>
          <a:endParaRPr lang="zh-TW" altLang="en-US"/>
        </a:p>
      </dgm:t>
    </dgm:pt>
    <dgm:pt modelId="{F956A1EE-66AF-49C1-94DE-4CEA04A5DCF8}" type="pres">
      <dgm:prSet presAssocID="{2C411336-8943-4C83-BFF7-1357A8AB5459}" presName="dot3" presStyleLbl="alignNode1" presStyleIdx="2" presStyleCnt="12"/>
      <dgm:spPr/>
    </dgm:pt>
    <dgm:pt modelId="{F5426262-BC26-4C79-A54B-1C85086C3999}" type="pres">
      <dgm:prSet presAssocID="{2C411336-8943-4C83-BFF7-1357A8AB5459}" presName="dot4" presStyleLbl="alignNode1" presStyleIdx="3" presStyleCnt="12"/>
      <dgm:spPr/>
    </dgm:pt>
    <dgm:pt modelId="{CD06A5F2-4F78-4B91-BF37-D9DDD61FE2E3}" type="pres">
      <dgm:prSet presAssocID="{2C411336-8943-4C83-BFF7-1357A8AB5459}" presName="dot5" presStyleLbl="alignNode1" presStyleIdx="4" presStyleCnt="12"/>
      <dgm:spPr/>
    </dgm:pt>
    <dgm:pt modelId="{D40D5687-9D1F-48CC-870A-73433E96AF77}" type="pres">
      <dgm:prSet presAssocID="{2C411336-8943-4C83-BFF7-1357A8AB5459}" presName="dotArrow1" presStyleLbl="alignNode1" presStyleIdx="5" presStyleCnt="12"/>
      <dgm:spPr/>
    </dgm:pt>
    <dgm:pt modelId="{5E373482-9A23-4A0C-9087-26A45BA3901B}" type="pres">
      <dgm:prSet presAssocID="{2C411336-8943-4C83-BFF7-1357A8AB5459}" presName="dotArrow2" presStyleLbl="alignNode1" presStyleIdx="6" presStyleCnt="12"/>
      <dgm:spPr/>
    </dgm:pt>
    <dgm:pt modelId="{607863C2-15B1-440A-B080-8627F4A6291E}" type="pres">
      <dgm:prSet presAssocID="{2C411336-8943-4C83-BFF7-1357A8AB5459}" presName="dotArrow3" presStyleLbl="alignNode1" presStyleIdx="7" presStyleCnt="12"/>
      <dgm:spPr/>
    </dgm:pt>
    <dgm:pt modelId="{BFCC2AAA-EF0B-4641-B97E-E15A89A43B50}" type="pres">
      <dgm:prSet presAssocID="{2C411336-8943-4C83-BFF7-1357A8AB5459}" presName="dotArrow4" presStyleLbl="alignNode1" presStyleIdx="8" presStyleCnt="12"/>
      <dgm:spPr/>
    </dgm:pt>
    <dgm:pt modelId="{A649F961-C52F-4D68-B84B-B975EF53A5D4}" type="pres">
      <dgm:prSet presAssocID="{2C411336-8943-4C83-BFF7-1357A8AB5459}" presName="dotArrow5" presStyleLbl="alignNode1" presStyleIdx="9" presStyleCnt="12"/>
      <dgm:spPr/>
    </dgm:pt>
    <dgm:pt modelId="{FB0F97E9-D529-4D5F-AB52-F06677B91892}" type="pres">
      <dgm:prSet presAssocID="{2C411336-8943-4C83-BFF7-1357A8AB5459}" presName="dotArrow6" presStyleLbl="alignNode1" presStyleIdx="10" presStyleCnt="12"/>
      <dgm:spPr/>
      <dgm:t>
        <a:bodyPr/>
        <a:lstStyle/>
        <a:p>
          <a:endParaRPr lang="zh-TW" altLang="en-US"/>
        </a:p>
      </dgm:t>
    </dgm:pt>
    <dgm:pt modelId="{528C77F4-9D2F-4D91-A1EA-6911013F89E9}" type="pres">
      <dgm:prSet presAssocID="{2C411336-8943-4C83-BFF7-1357A8AB5459}" presName="dotArrow7" presStyleLbl="alignNode1" presStyleIdx="11" presStyleCnt="12"/>
      <dgm:spPr/>
      <dgm:t>
        <a:bodyPr/>
        <a:lstStyle/>
        <a:p>
          <a:endParaRPr lang="zh-TW" altLang="en-US"/>
        </a:p>
      </dgm:t>
    </dgm:pt>
    <dgm:pt modelId="{2E42D48E-2A88-4811-9239-3D58FE125809}" type="pres">
      <dgm:prSet presAssocID="{64E9A882-6AAB-45F0-9CF2-E963F50A2410}" presName="parTx1" presStyleLbl="node1" presStyleIdx="0" presStyleCnt="3"/>
      <dgm:spPr/>
      <dgm:t>
        <a:bodyPr/>
        <a:lstStyle/>
        <a:p>
          <a:endParaRPr lang="zh-TW" altLang="en-US"/>
        </a:p>
      </dgm:t>
    </dgm:pt>
    <dgm:pt modelId="{1B8950C5-4EC5-48F7-89CF-D94DE3C10B24}" type="pres">
      <dgm:prSet presAssocID="{598A3AE3-1673-400E-8A57-6A143B086533}" presName="picture1" presStyleCnt="0"/>
      <dgm:spPr/>
    </dgm:pt>
    <dgm:pt modelId="{EE0A568F-CB8C-4433-A924-6514D34EB1E0}" type="pres">
      <dgm:prSet presAssocID="{598A3AE3-1673-400E-8A57-6A143B086533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C02C848F-564E-4FF1-BA30-6F78C0B14B62}" type="pres">
      <dgm:prSet presAssocID="{B1B15A0E-365F-4B8B-A2AD-A29482E68DC9}" presName="parTx2" presStyleLbl="node1" presStyleIdx="1" presStyleCnt="3"/>
      <dgm:spPr/>
      <dgm:t>
        <a:bodyPr/>
        <a:lstStyle/>
        <a:p>
          <a:endParaRPr lang="zh-TW" altLang="en-US"/>
        </a:p>
      </dgm:t>
    </dgm:pt>
    <dgm:pt modelId="{213172FE-0EFA-4907-ACC5-54A61CBC0FEB}" type="pres">
      <dgm:prSet presAssocID="{A53911DA-C06E-4B0B-97F6-1C296F7CA243}" presName="picture2" presStyleCnt="0"/>
      <dgm:spPr/>
    </dgm:pt>
    <dgm:pt modelId="{81753FF7-84F1-4C51-ADF6-F9ADB21DB808}" type="pres">
      <dgm:prSet presAssocID="{A53911DA-C06E-4B0B-97F6-1C296F7CA243}" presName="imageRepeatNode" presStyleLbl="fgImgPlace1" presStyleIdx="1" presStyleCnt="3" custLinFactNeighborX="5963" custLinFactNeighborY="4259"/>
      <dgm:spPr/>
      <dgm:t>
        <a:bodyPr/>
        <a:lstStyle/>
        <a:p>
          <a:endParaRPr lang="zh-TW" altLang="en-US"/>
        </a:p>
      </dgm:t>
    </dgm:pt>
    <dgm:pt modelId="{B161C4F8-47B1-4571-89D0-083BDA613720}" type="pres">
      <dgm:prSet presAssocID="{12856AB5-B2B6-4059-A678-DE7214987B41}" presName="parTx3" presStyleLbl="node1" presStyleIdx="2" presStyleCnt="3"/>
      <dgm:spPr/>
      <dgm:t>
        <a:bodyPr/>
        <a:lstStyle/>
        <a:p>
          <a:endParaRPr lang="zh-TW" altLang="en-US"/>
        </a:p>
      </dgm:t>
    </dgm:pt>
    <dgm:pt modelId="{C2F07F39-386F-4758-B6CA-0840A7CE8605}" type="pres">
      <dgm:prSet presAssocID="{86474B49-C3F2-4829-A714-3A207EB6DF4E}" presName="picture3" presStyleCnt="0"/>
      <dgm:spPr/>
    </dgm:pt>
    <dgm:pt modelId="{BEDEF5CF-965B-42BA-8C08-766E1FAE8BED}" type="pres">
      <dgm:prSet presAssocID="{86474B49-C3F2-4829-A714-3A207EB6DF4E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B35F8F98-3CA0-44DB-8B69-476DB32E95E5}" type="presOf" srcId="{598A3AE3-1673-400E-8A57-6A143B086533}" destId="{EE0A568F-CB8C-4433-A924-6514D34EB1E0}" srcOrd="0" destOrd="0" presId="urn:microsoft.com/office/officeart/2008/layout/AscendingPictureAccentProcess"/>
    <dgm:cxn modelId="{9F9BE86C-42DB-42D9-96CE-7FC3C8A0FADF}" srcId="{2C411336-8943-4C83-BFF7-1357A8AB5459}" destId="{B1B15A0E-365F-4B8B-A2AD-A29482E68DC9}" srcOrd="1" destOrd="0" parTransId="{8E67FC00-F06B-4D91-8B44-2E3396365A3E}" sibTransId="{A53911DA-C06E-4B0B-97F6-1C296F7CA243}"/>
    <dgm:cxn modelId="{E265DF63-0F0B-4B71-B400-435A63F1ABFD}" type="presOf" srcId="{64E9A882-6AAB-45F0-9CF2-E963F50A2410}" destId="{2E42D48E-2A88-4811-9239-3D58FE125809}" srcOrd="0" destOrd="0" presId="urn:microsoft.com/office/officeart/2008/layout/AscendingPictureAccentProcess"/>
    <dgm:cxn modelId="{56B2CC01-4993-4FBA-84E0-4A5582AA351E}" srcId="{2C411336-8943-4C83-BFF7-1357A8AB5459}" destId="{12856AB5-B2B6-4059-A678-DE7214987B41}" srcOrd="2" destOrd="0" parTransId="{0600DDB2-4C30-4D7C-911B-13B132956392}" sibTransId="{86474B49-C3F2-4829-A714-3A207EB6DF4E}"/>
    <dgm:cxn modelId="{D5A29243-44AD-4FA8-93F2-C3D8C6A39EA4}" type="presOf" srcId="{B1B15A0E-365F-4B8B-A2AD-A29482E68DC9}" destId="{C02C848F-564E-4FF1-BA30-6F78C0B14B62}" srcOrd="0" destOrd="0" presId="urn:microsoft.com/office/officeart/2008/layout/AscendingPictureAccentProcess"/>
    <dgm:cxn modelId="{E1E1FD09-A729-4B26-8DA2-2FB286C737AD}" type="presOf" srcId="{12856AB5-B2B6-4059-A678-DE7214987B41}" destId="{B161C4F8-47B1-4571-89D0-083BDA613720}" srcOrd="0" destOrd="0" presId="urn:microsoft.com/office/officeart/2008/layout/AscendingPictureAccentProcess"/>
    <dgm:cxn modelId="{E961D52C-E897-4AB3-8AAE-9A343DD91880}" type="presOf" srcId="{A53911DA-C06E-4B0B-97F6-1C296F7CA243}" destId="{81753FF7-84F1-4C51-ADF6-F9ADB21DB808}" srcOrd="0" destOrd="0" presId="urn:microsoft.com/office/officeart/2008/layout/AscendingPictureAccentProcess"/>
    <dgm:cxn modelId="{6EF94D6A-0E3F-41D7-B0E0-DE4B2FDF5C4A}" srcId="{2C411336-8943-4C83-BFF7-1357A8AB5459}" destId="{64E9A882-6AAB-45F0-9CF2-E963F50A2410}" srcOrd="0" destOrd="0" parTransId="{8AE83E54-56F8-463D-8982-3789DDC085A1}" sibTransId="{598A3AE3-1673-400E-8A57-6A143B086533}"/>
    <dgm:cxn modelId="{C98A2145-356B-438A-AD76-1241B98F1DBF}" type="presOf" srcId="{2C411336-8943-4C83-BFF7-1357A8AB5459}" destId="{16A12F0B-C5BE-451A-9829-4979ACDA2C3A}" srcOrd="0" destOrd="0" presId="urn:microsoft.com/office/officeart/2008/layout/AscendingPictureAccentProcess"/>
    <dgm:cxn modelId="{C75B0889-0FA2-4DB0-A55D-C9B71908148A}" type="presOf" srcId="{86474B49-C3F2-4829-A714-3A207EB6DF4E}" destId="{BEDEF5CF-965B-42BA-8C08-766E1FAE8BED}" srcOrd="0" destOrd="0" presId="urn:microsoft.com/office/officeart/2008/layout/AscendingPictureAccentProcess"/>
    <dgm:cxn modelId="{0DC78A00-9181-4BCD-9F83-B05527B95F62}" type="presParOf" srcId="{16A12F0B-C5BE-451A-9829-4979ACDA2C3A}" destId="{E7F81824-0BDD-467F-B48C-B3F044E10A8A}" srcOrd="0" destOrd="0" presId="urn:microsoft.com/office/officeart/2008/layout/AscendingPictureAccentProcess"/>
    <dgm:cxn modelId="{BAF1D5DA-3CBA-496F-B741-9D7EE9F38D5C}" type="presParOf" srcId="{16A12F0B-C5BE-451A-9829-4979ACDA2C3A}" destId="{B0990B9A-0668-4E69-ADEF-3F86CAE470BE}" srcOrd="1" destOrd="0" presId="urn:microsoft.com/office/officeart/2008/layout/AscendingPictureAccentProcess"/>
    <dgm:cxn modelId="{F6CE1B22-1645-45CD-B12D-940126625DA6}" type="presParOf" srcId="{16A12F0B-C5BE-451A-9829-4979ACDA2C3A}" destId="{F956A1EE-66AF-49C1-94DE-4CEA04A5DCF8}" srcOrd="2" destOrd="0" presId="urn:microsoft.com/office/officeart/2008/layout/AscendingPictureAccentProcess"/>
    <dgm:cxn modelId="{F495F8DD-8C44-4A68-B6A8-5131C6147B9E}" type="presParOf" srcId="{16A12F0B-C5BE-451A-9829-4979ACDA2C3A}" destId="{F5426262-BC26-4C79-A54B-1C85086C3999}" srcOrd="3" destOrd="0" presId="urn:microsoft.com/office/officeart/2008/layout/AscendingPictureAccentProcess"/>
    <dgm:cxn modelId="{1D3859BC-F3C3-4044-A584-F3742869E011}" type="presParOf" srcId="{16A12F0B-C5BE-451A-9829-4979ACDA2C3A}" destId="{CD06A5F2-4F78-4B91-BF37-D9DDD61FE2E3}" srcOrd="4" destOrd="0" presId="urn:microsoft.com/office/officeart/2008/layout/AscendingPictureAccentProcess"/>
    <dgm:cxn modelId="{83742632-F23E-4977-8D47-72AEAB1E7A30}" type="presParOf" srcId="{16A12F0B-C5BE-451A-9829-4979ACDA2C3A}" destId="{D40D5687-9D1F-48CC-870A-73433E96AF77}" srcOrd="5" destOrd="0" presId="urn:microsoft.com/office/officeart/2008/layout/AscendingPictureAccentProcess"/>
    <dgm:cxn modelId="{9A1D41F0-2152-4A18-B12E-5B245381C04D}" type="presParOf" srcId="{16A12F0B-C5BE-451A-9829-4979ACDA2C3A}" destId="{5E373482-9A23-4A0C-9087-26A45BA3901B}" srcOrd="6" destOrd="0" presId="urn:microsoft.com/office/officeart/2008/layout/AscendingPictureAccentProcess"/>
    <dgm:cxn modelId="{7E4639BC-E129-443E-B261-E7A90E9F17F5}" type="presParOf" srcId="{16A12F0B-C5BE-451A-9829-4979ACDA2C3A}" destId="{607863C2-15B1-440A-B080-8627F4A6291E}" srcOrd="7" destOrd="0" presId="urn:microsoft.com/office/officeart/2008/layout/AscendingPictureAccentProcess"/>
    <dgm:cxn modelId="{AE78CAEB-9D48-4B46-BBC1-36CF2A7FCD17}" type="presParOf" srcId="{16A12F0B-C5BE-451A-9829-4979ACDA2C3A}" destId="{BFCC2AAA-EF0B-4641-B97E-E15A89A43B50}" srcOrd="8" destOrd="0" presId="urn:microsoft.com/office/officeart/2008/layout/AscendingPictureAccentProcess"/>
    <dgm:cxn modelId="{0C11BDBE-5A79-4BAB-BBF1-D92F194DB7DF}" type="presParOf" srcId="{16A12F0B-C5BE-451A-9829-4979ACDA2C3A}" destId="{A649F961-C52F-4D68-B84B-B975EF53A5D4}" srcOrd="9" destOrd="0" presId="urn:microsoft.com/office/officeart/2008/layout/AscendingPictureAccentProcess"/>
    <dgm:cxn modelId="{C1F9AC27-6681-4405-A5AE-057292F34DB4}" type="presParOf" srcId="{16A12F0B-C5BE-451A-9829-4979ACDA2C3A}" destId="{FB0F97E9-D529-4D5F-AB52-F06677B91892}" srcOrd="10" destOrd="0" presId="urn:microsoft.com/office/officeart/2008/layout/AscendingPictureAccentProcess"/>
    <dgm:cxn modelId="{F9F00332-8BA8-4447-B085-8854BC3A4EE3}" type="presParOf" srcId="{16A12F0B-C5BE-451A-9829-4979ACDA2C3A}" destId="{528C77F4-9D2F-4D91-A1EA-6911013F89E9}" srcOrd="11" destOrd="0" presId="urn:microsoft.com/office/officeart/2008/layout/AscendingPictureAccentProcess"/>
    <dgm:cxn modelId="{225C420A-E9D1-42B6-9AA9-A801492140C9}" type="presParOf" srcId="{16A12F0B-C5BE-451A-9829-4979ACDA2C3A}" destId="{2E42D48E-2A88-4811-9239-3D58FE125809}" srcOrd="12" destOrd="0" presId="urn:microsoft.com/office/officeart/2008/layout/AscendingPictureAccentProcess"/>
    <dgm:cxn modelId="{D2AC6945-D7F3-455E-BF6D-FE7D909BC4B0}" type="presParOf" srcId="{16A12F0B-C5BE-451A-9829-4979ACDA2C3A}" destId="{1B8950C5-4EC5-48F7-89CF-D94DE3C10B24}" srcOrd="13" destOrd="0" presId="urn:microsoft.com/office/officeart/2008/layout/AscendingPictureAccentProcess"/>
    <dgm:cxn modelId="{C4076851-4771-4CDA-8134-F0A37B791F4B}" type="presParOf" srcId="{1B8950C5-4EC5-48F7-89CF-D94DE3C10B24}" destId="{EE0A568F-CB8C-4433-A924-6514D34EB1E0}" srcOrd="0" destOrd="0" presId="urn:microsoft.com/office/officeart/2008/layout/AscendingPictureAccentProcess"/>
    <dgm:cxn modelId="{8BB90DFD-5B20-47DD-8129-91F4AFF26C1F}" type="presParOf" srcId="{16A12F0B-C5BE-451A-9829-4979ACDA2C3A}" destId="{C02C848F-564E-4FF1-BA30-6F78C0B14B62}" srcOrd="14" destOrd="0" presId="urn:microsoft.com/office/officeart/2008/layout/AscendingPictureAccentProcess"/>
    <dgm:cxn modelId="{9326150E-2981-432E-B2A0-F7340062A63D}" type="presParOf" srcId="{16A12F0B-C5BE-451A-9829-4979ACDA2C3A}" destId="{213172FE-0EFA-4907-ACC5-54A61CBC0FEB}" srcOrd="15" destOrd="0" presId="urn:microsoft.com/office/officeart/2008/layout/AscendingPictureAccentProcess"/>
    <dgm:cxn modelId="{71E29B4C-B56A-48DD-AE3B-955E4FBBBAB5}" type="presParOf" srcId="{213172FE-0EFA-4907-ACC5-54A61CBC0FEB}" destId="{81753FF7-84F1-4C51-ADF6-F9ADB21DB808}" srcOrd="0" destOrd="0" presId="urn:microsoft.com/office/officeart/2008/layout/AscendingPictureAccentProcess"/>
    <dgm:cxn modelId="{1B41F946-48C8-43DC-B2FC-F5EE0546DB8D}" type="presParOf" srcId="{16A12F0B-C5BE-451A-9829-4979ACDA2C3A}" destId="{B161C4F8-47B1-4571-89D0-083BDA613720}" srcOrd="16" destOrd="0" presId="urn:microsoft.com/office/officeart/2008/layout/AscendingPictureAccentProcess"/>
    <dgm:cxn modelId="{70DD2696-7C0C-40E5-A026-D5203BE968BC}" type="presParOf" srcId="{16A12F0B-C5BE-451A-9829-4979ACDA2C3A}" destId="{C2F07F39-386F-4758-B6CA-0840A7CE8605}" srcOrd="17" destOrd="0" presId="urn:microsoft.com/office/officeart/2008/layout/AscendingPictureAccentProcess"/>
    <dgm:cxn modelId="{6554F50F-ECC3-4443-A717-51BC41BB0E9B}" type="presParOf" srcId="{C2F07F39-386F-4758-B6CA-0840A7CE8605}" destId="{BEDEF5CF-965B-42BA-8C08-766E1FAE8BE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C17BE-6280-4DEE-B10D-8B0538505548}" type="doc">
      <dgm:prSet loTypeId="urn:microsoft.com/office/officeart/2005/8/layout/chevron1" loCatId="process" qsTypeId="urn:microsoft.com/office/officeart/2005/8/quickstyle/simple1" qsCatId="simple" csTypeId="urn:microsoft.com/office/officeart/2005/8/colors/colorful1#2" csCatId="colorful" phldr="1"/>
      <dgm:spPr/>
    </dgm:pt>
    <dgm:pt modelId="{F1780977-7C33-4CE0-981F-F620E89DBC53}">
      <dgm:prSet phldrT="[文字]"/>
      <dgm:spPr/>
      <dgm:t>
        <a:bodyPr/>
        <a:lstStyle/>
        <a:p>
          <a:r>
            <a:rPr lang="en-US" altLang="zh-TW" dirty="0" smtClean="0"/>
            <a:t>2-3</a:t>
          </a:r>
          <a:r>
            <a:rPr lang="zh-TW" altLang="en-US" dirty="0" smtClean="0"/>
            <a:t>月</a:t>
          </a:r>
          <a:endParaRPr lang="en-US" altLang="zh-TW" dirty="0" smtClean="0"/>
        </a:p>
      </dgm:t>
    </dgm:pt>
    <dgm:pt modelId="{7B1EFE94-D12C-4FEF-B84E-30E7C806752E}" type="parTrans" cxnId="{A2438E02-5C72-4755-BAE6-C9E20A91FB12}">
      <dgm:prSet/>
      <dgm:spPr/>
      <dgm:t>
        <a:bodyPr/>
        <a:lstStyle/>
        <a:p>
          <a:endParaRPr lang="zh-TW" altLang="en-US"/>
        </a:p>
      </dgm:t>
    </dgm:pt>
    <dgm:pt modelId="{64D34642-6978-4BD8-AB94-E2591C1147E2}" type="sibTrans" cxnId="{A2438E02-5C72-4755-BAE6-C9E20A91FB12}">
      <dgm:prSet/>
      <dgm:spPr/>
      <dgm:t>
        <a:bodyPr/>
        <a:lstStyle/>
        <a:p>
          <a:endParaRPr lang="zh-TW" altLang="en-US"/>
        </a:p>
      </dgm:t>
    </dgm:pt>
    <dgm:pt modelId="{6C571F3C-B372-4034-9655-595B7574C400}">
      <dgm:prSet phldrT="[文字]"/>
      <dgm:spPr/>
      <dgm:t>
        <a:bodyPr/>
        <a:lstStyle/>
        <a:p>
          <a:r>
            <a:rPr lang="en-US" altLang="zh-TW" dirty="0" smtClean="0"/>
            <a:t>03/22</a:t>
          </a:r>
          <a:endParaRPr lang="zh-TW" altLang="en-US" dirty="0"/>
        </a:p>
      </dgm:t>
    </dgm:pt>
    <dgm:pt modelId="{59DC1CD2-BC21-45B7-B1E7-967D1155B4B8}" type="parTrans" cxnId="{91D6525B-D587-4A5C-966F-ACE7019A56A8}">
      <dgm:prSet/>
      <dgm:spPr/>
      <dgm:t>
        <a:bodyPr/>
        <a:lstStyle/>
        <a:p>
          <a:endParaRPr lang="zh-TW" altLang="en-US"/>
        </a:p>
      </dgm:t>
    </dgm:pt>
    <dgm:pt modelId="{1FF0A1E8-DEDA-429B-A873-B3741D82C284}" type="sibTrans" cxnId="{91D6525B-D587-4A5C-966F-ACE7019A56A8}">
      <dgm:prSet/>
      <dgm:spPr/>
      <dgm:t>
        <a:bodyPr/>
        <a:lstStyle/>
        <a:p>
          <a:endParaRPr lang="zh-TW" altLang="en-US"/>
        </a:p>
      </dgm:t>
    </dgm:pt>
    <dgm:pt modelId="{D3023B4D-4285-4923-B369-03FB6E285D9C}">
      <dgm:prSet phldrT="[文字]"/>
      <dgm:spPr/>
      <dgm:t>
        <a:bodyPr/>
        <a:lstStyle/>
        <a:p>
          <a:r>
            <a:rPr lang="en-US" altLang="zh-TW" dirty="0" smtClean="0"/>
            <a:t>3/31</a:t>
          </a:r>
          <a:endParaRPr lang="zh-TW" altLang="en-US" dirty="0"/>
        </a:p>
      </dgm:t>
    </dgm:pt>
    <dgm:pt modelId="{062C7C41-FFAC-4E0E-A089-410179C390F1}" type="parTrans" cxnId="{39D4AF49-3DD5-40FA-8696-6AB913BD3B1D}">
      <dgm:prSet/>
      <dgm:spPr/>
      <dgm:t>
        <a:bodyPr/>
        <a:lstStyle/>
        <a:p>
          <a:endParaRPr lang="zh-TW" altLang="en-US"/>
        </a:p>
      </dgm:t>
    </dgm:pt>
    <dgm:pt modelId="{D477A876-4D2E-4678-8C42-A5D0DE5CE8A8}" type="sibTrans" cxnId="{39D4AF49-3DD5-40FA-8696-6AB913BD3B1D}">
      <dgm:prSet/>
      <dgm:spPr/>
      <dgm:t>
        <a:bodyPr/>
        <a:lstStyle/>
        <a:p>
          <a:endParaRPr lang="zh-TW" altLang="en-US"/>
        </a:p>
      </dgm:t>
    </dgm:pt>
    <dgm:pt modelId="{D1B5F711-D596-4F35-B39F-8223357AAEDB}">
      <dgm:prSet phldrT="[文字]"/>
      <dgm:spPr/>
      <dgm:t>
        <a:bodyPr/>
        <a:lstStyle/>
        <a:p>
          <a:r>
            <a:rPr lang="en-US" altLang="zh-TW" dirty="0" smtClean="0"/>
            <a:t>1</a:t>
          </a:r>
          <a:r>
            <a:rPr lang="zh-TW" altLang="en-US" dirty="0" smtClean="0"/>
            <a:t>月申請</a:t>
          </a:r>
          <a:endParaRPr lang="zh-TW" altLang="en-US" dirty="0"/>
        </a:p>
      </dgm:t>
    </dgm:pt>
    <dgm:pt modelId="{400C39F6-E30D-4471-898F-6F0EFBC48028}" type="parTrans" cxnId="{BEB09786-5713-42A4-B2CF-D96B85C21C80}">
      <dgm:prSet/>
      <dgm:spPr/>
      <dgm:t>
        <a:bodyPr/>
        <a:lstStyle/>
        <a:p>
          <a:endParaRPr lang="zh-TW" altLang="en-US"/>
        </a:p>
      </dgm:t>
    </dgm:pt>
    <dgm:pt modelId="{3DA1C713-D89F-4355-829A-B5D3C71FA162}" type="sibTrans" cxnId="{BEB09786-5713-42A4-B2CF-D96B85C21C80}">
      <dgm:prSet/>
      <dgm:spPr/>
      <dgm:t>
        <a:bodyPr/>
        <a:lstStyle/>
        <a:p>
          <a:endParaRPr lang="zh-TW" altLang="en-US"/>
        </a:p>
      </dgm:t>
    </dgm:pt>
    <dgm:pt modelId="{7EA7C243-DC08-4C52-AAC3-9625C10D09B5}">
      <dgm:prSet phldrT="[文字]"/>
      <dgm:spPr/>
      <dgm:t>
        <a:bodyPr/>
        <a:lstStyle/>
        <a:p>
          <a:r>
            <a:rPr lang="en-US" altLang="zh-TW" dirty="0" smtClean="0"/>
            <a:t>4/6</a:t>
          </a:r>
          <a:endParaRPr lang="zh-TW" altLang="en-US" dirty="0"/>
        </a:p>
      </dgm:t>
    </dgm:pt>
    <dgm:pt modelId="{1ED9D6F2-9001-47BB-B455-6FE8BAA7DCB8}" type="parTrans" cxnId="{48123796-EC70-4414-B3A7-2CB5A3CF180E}">
      <dgm:prSet/>
      <dgm:spPr/>
      <dgm:t>
        <a:bodyPr/>
        <a:lstStyle/>
        <a:p>
          <a:endParaRPr lang="zh-TW" altLang="en-US"/>
        </a:p>
      </dgm:t>
    </dgm:pt>
    <dgm:pt modelId="{7F0CE39C-0E07-430F-9945-CCC49EC22015}" type="sibTrans" cxnId="{48123796-EC70-4414-B3A7-2CB5A3CF180E}">
      <dgm:prSet/>
      <dgm:spPr/>
      <dgm:t>
        <a:bodyPr/>
        <a:lstStyle/>
        <a:p>
          <a:endParaRPr lang="zh-TW" altLang="en-US"/>
        </a:p>
      </dgm:t>
    </dgm:pt>
    <dgm:pt modelId="{727BE565-CCA1-4B28-8C1C-7F8884402F6C}">
      <dgm:prSet phldrT="[文字]"/>
      <dgm:spPr/>
      <dgm:t>
        <a:bodyPr/>
        <a:lstStyle/>
        <a:p>
          <a:endParaRPr lang="zh-TW" altLang="en-US" dirty="0"/>
        </a:p>
      </dgm:t>
    </dgm:pt>
    <dgm:pt modelId="{A79A09CF-EC12-4DFA-A604-9EFBB3B0E709}" type="parTrans" cxnId="{DD35F0C8-DB4B-4AD5-9F95-B0426E148A7E}">
      <dgm:prSet/>
      <dgm:spPr/>
      <dgm:t>
        <a:bodyPr/>
        <a:lstStyle/>
        <a:p>
          <a:endParaRPr lang="zh-TW" altLang="en-US"/>
        </a:p>
      </dgm:t>
    </dgm:pt>
    <dgm:pt modelId="{4B46E8E8-B3CB-4B06-9193-11FA2CCB6D58}" type="sibTrans" cxnId="{DD35F0C8-DB4B-4AD5-9F95-B0426E148A7E}">
      <dgm:prSet/>
      <dgm:spPr/>
      <dgm:t>
        <a:bodyPr/>
        <a:lstStyle/>
        <a:p>
          <a:endParaRPr lang="zh-TW" altLang="en-US"/>
        </a:p>
      </dgm:t>
    </dgm:pt>
    <dgm:pt modelId="{2583C60D-6B7F-402E-A3E3-3035B9FDAD22}">
      <dgm:prSet phldrT="[文字]"/>
      <dgm:spPr/>
      <dgm:t>
        <a:bodyPr/>
        <a:lstStyle/>
        <a:p>
          <a:endParaRPr lang="zh-TW" altLang="en-US" dirty="0"/>
        </a:p>
      </dgm:t>
    </dgm:pt>
    <dgm:pt modelId="{EA2E132E-2F51-4CB2-BAB7-470777FF7812}" type="parTrans" cxnId="{19517033-9C3D-454B-90D2-37261532852A}">
      <dgm:prSet/>
      <dgm:spPr/>
      <dgm:t>
        <a:bodyPr/>
        <a:lstStyle/>
        <a:p>
          <a:endParaRPr lang="zh-TW" altLang="en-US"/>
        </a:p>
      </dgm:t>
    </dgm:pt>
    <dgm:pt modelId="{A59DFC48-FA14-4148-8CFA-A6F0E168114D}" type="sibTrans" cxnId="{19517033-9C3D-454B-90D2-37261532852A}">
      <dgm:prSet/>
      <dgm:spPr/>
      <dgm:t>
        <a:bodyPr/>
        <a:lstStyle/>
        <a:p>
          <a:endParaRPr lang="zh-TW" altLang="en-US"/>
        </a:p>
      </dgm:t>
    </dgm:pt>
    <dgm:pt modelId="{C83C9253-8318-4790-B909-A73780B0FCDA}">
      <dgm:prSet phldrT="[文字]"/>
      <dgm:spPr/>
      <dgm:t>
        <a:bodyPr/>
        <a:lstStyle/>
        <a:p>
          <a:endParaRPr lang="zh-TW" altLang="en-US" dirty="0"/>
        </a:p>
      </dgm:t>
    </dgm:pt>
    <dgm:pt modelId="{4B2A6C47-E189-4186-A8AF-7ED1F26FEA51}" type="parTrans" cxnId="{00B0F407-7FDB-4CB1-B95E-AEA64E0D998B}">
      <dgm:prSet/>
      <dgm:spPr/>
      <dgm:t>
        <a:bodyPr/>
        <a:lstStyle/>
        <a:p>
          <a:endParaRPr lang="zh-TW" altLang="en-US"/>
        </a:p>
      </dgm:t>
    </dgm:pt>
    <dgm:pt modelId="{A157E7BE-C823-4431-8C7F-FB7ED2535BA3}" type="sibTrans" cxnId="{00B0F407-7FDB-4CB1-B95E-AEA64E0D998B}">
      <dgm:prSet/>
      <dgm:spPr/>
      <dgm:t>
        <a:bodyPr/>
        <a:lstStyle/>
        <a:p>
          <a:endParaRPr lang="zh-TW" altLang="en-US"/>
        </a:p>
      </dgm:t>
    </dgm:pt>
    <dgm:pt modelId="{2C0C7D8C-847B-4C67-9B3E-D998481FF35F}">
      <dgm:prSet phldrT="[文字]"/>
      <dgm:spPr/>
      <dgm:t>
        <a:bodyPr/>
        <a:lstStyle/>
        <a:p>
          <a:endParaRPr lang="zh-TW" altLang="en-US" dirty="0"/>
        </a:p>
      </dgm:t>
    </dgm:pt>
    <dgm:pt modelId="{AD18ACE3-E8F8-4268-9FDA-F5DCD688B3AE}" type="parTrans" cxnId="{B03129CF-6306-4336-A2E5-D4E12EDC2D92}">
      <dgm:prSet/>
      <dgm:spPr/>
      <dgm:t>
        <a:bodyPr/>
        <a:lstStyle/>
        <a:p>
          <a:endParaRPr lang="zh-TW" altLang="en-US"/>
        </a:p>
      </dgm:t>
    </dgm:pt>
    <dgm:pt modelId="{4DCEF86E-08C6-4964-A33A-CA49FF543B76}" type="sibTrans" cxnId="{B03129CF-6306-4336-A2E5-D4E12EDC2D92}">
      <dgm:prSet/>
      <dgm:spPr/>
      <dgm:t>
        <a:bodyPr/>
        <a:lstStyle/>
        <a:p>
          <a:endParaRPr lang="zh-TW" altLang="en-US"/>
        </a:p>
      </dgm:t>
    </dgm:pt>
    <dgm:pt modelId="{D3AB6DDB-2C66-4AC6-B78D-9C3CF19AFDE7}">
      <dgm:prSet phldrT="[文字]"/>
      <dgm:spPr/>
      <dgm:t>
        <a:bodyPr/>
        <a:lstStyle/>
        <a:p>
          <a:endParaRPr lang="zh-TW" altLang="en-US" dirty="0"/>
        </a:p>
      </dgm:t>
    </dgm:pt>
    <dgm:pt modelId="{8FF4C52B-40AD-4FEF-ABA6-EEF449DB5AAA}" type="parTrans" cxnId="{EF06B49B-3B14-4FA9-B27F-08A77FE54B7F}">
      <dgm:prSet/>
      <dgm:spPr/>
      <dgm:t>
        <a:bodyPr/>
        <a:lstStyle/>
        <a:p>
          <a:endParaRPr lang="zh-TW" altLang="en-US"/>
        </a:p>
      </dgm:t>
    </dgm:pt>
    <dgm:pt modelId="{A6DCF0C2-8FF1-4ED4-9AB4-5C3EC80AB946}" type="sibTrans" cxnId="{EF06B49B-3B14-4FA9-B27F-08A77FE54B7F}">
      <dgm:prSet/>
      <dgm:spPr/>
      <dgm:t>
        <a:bodyPr/>
        <a:lstStyle/>
        <a:p>
          <a:endParaRPr lang="zh-TW" altLang="en-US"/>
        </a:p>
      </dgm:t>
    </dgm:pt>
    <dgm:pt modelId="{5593D2C5-B774-4948-BD73-A7111AEC2851}" type="pres">
      <dgm:prSet presAssocID="{719C17BE-6280-4DEE-B10D-8B0538505548}" presName="Name0" presStyleCnt="0">
        <dgm:presLayoutVars>
          <dgm:dir/>
          <dgm:animLvl val="lvl"/>
          <dgm:resizeHandles val="exact"/>
        </dgm:presLayoutVars>
      </dgm:prSet>
      <dgm:spPr/>
    </dgm:pt>
    <dgm:pt modelId="{4A8014C9-0D47-4CBC-AF71-82777065A5ED}" type="pres">
      <dgm:prSet presAssocID="{F1780977-7C33-4CE0-981F-F620E89DBC53}" presName="parTxOnly" presStyleLbl="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24E97F-7277-4D4B-934D-38CD53E0F77D}" type="pres">
      <dgm:prSet presAssocID="{64D34642-6978-4BD8-AB94-E2591C1147E2}" presName="parTxOnlySpace" presStyleCnt="0"/>
      <dgm:spPr/>
    </dgm:pt>
    <dgm:pt modelId="{3F163444-0277-4334-9DB4-862F7619CAFB}" type="pres">
      <dgm:prSet presAssocID="{6C571F3C-B372-4034-9655-595B7574C400}" presName="parTxOnly" presStyleLbl="node1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257916-A432-44C3-96EA-ABFC37C41D3A}" type="pres">
      <dgm:prSet presAssocID="{1FF0A1E8-DEDA-429B-A873-B3741D82C284}" presName="parTxOnlySpace" presStyleCnt="0"/>
      <dgm:spPr/>
    </dgm:pt>
    <dgm:pt modelId="{C049ED07-C2DC-4257-A902-F3339D2FB929}" type="pres">
      <dgm:prSet presAssocID="{D3023B4D-4285-4923-B369-03FB6E285D9C}" presName="parTxOnly" presStyleLbl="node1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5601A6-91DB-4278-9029-C565C314F22C}" type="pres">
      <dgm:prSet presAssocID="{D477A876-4D2E-4678-8C42-A5D0DE5CE8A8}" presName="parTxOnlySpace" presStyleCnt="0"/>
      <dgm:spPr/>
    </dgm:pt>
    <dgm:pt modelId="{537028A3-A2B4-4201-9755-8D4CD0A2784D}" type="pres">
      <dgm:prSet presAssocID="{7EA7C243-DC08-4C52-AAC3-9625C10D09B5}" presName="parTxOnly" presStyleLbl="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0F833C-6FD5-48B6-8952-D2F9644A0FFA}" type="pres">
      <dgm:prSet presAssocID="{7F0CE39C-0E07-430F-9945-CCC49EC22015}" presName="parTxOnlySpace" presStyleCnt="0"/>
      <dgm:spPr/>
    </dgm:pt>
    <dgm:pt modelId="{462D5684-C4CD-409F-B7DD-017C48C9D193}" type="pres">
      <dgm:prSet presAssocID="{727BE565-CCA1-4B28-8C1C-7F8884402F6C}" presName="parTxOnly" presStyleLbl="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EA0293-F4A2-4790-BDB9-D5DC0E0FC9C8}" type="pres">
      <dgm:prSet presAssocID="{4B46E8E8-B3CB-4B06-9193-11FA2CCB6D58}" presName="parTxOnlySpace" presStyleCnt="0"/>
      <dgm:spPr/>
    </dgm:pt>
    <dgm:pt modelId="{304F4B9E-48B7-4037-AAE6-21DC92A79AED}" type="pres">
      <dgm:prSet presAssocID="{2583C60D-6B7F-402E-A3E3-3035B9FDAD22}" presName="parTxOnly" presStyleLbl="node1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C001F2-E2D9-42B2-BDCA-C859216BA7B1}" type="pres">
      <dgm:prSet presAssocID="{A59DFC48-FA14-4148-8CFA-A6F0E168114D}" presName="parTxOnlySpace" presStyleCnt="0"/>
      <dgm:spPr/>
    </dgm:pt>
    <dgm:pt modelId="{A995585A-5495-499C-8055-AD1848CAFBC7}" type="pres">
      <dgm:prSet presAssocID="{C83C9253-8318-4790-B909-A73780B0FCDA}" presName="parTxOnly" presStyleLbl="node1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F3589C-569C-4440-9B7B-E37733DF70F2}" type="pres">
      <dgm:prSet presAssocID="{A157E7BE-C823-4431-8C7F-FB7ED2535BA3}" presName="parTxOnlySpace" presStyleCnt="0"/>
      <dgm:spPr/>
    </dgm:pt>
    <dgm:pt modelId="{E3AD1137-776C-4667-BBAD-119F44E197B6}" type="pres">
      <dgm:prSet presAssocID="{2C0C7D8C-847B-4C67-9B3E-D998481FF35F}" presName="parTxOnly" presStyleLbl="node1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0520A9-8063-449A-B70A-14BDCABC6047}" type="pres">
      <dgm:prSet presAssocID="{4DCEF86E-08C6-4964-A33A-CA49FF543B76}" presName="parTxOnlySpace" presStyleCnt="0"/>
      <dgm:spPr/>
    </dgm:pt>
    <dgm:pt modelId="{79789CDB-02F5-4019-8087-C9890E1FA28C}" type="pres">
      <dgm:prSet presAssocID="{D3AB6DDB-2C66-4AC6-B78D-9C3CF19AFDE7}" presName="parTxOnly" presStyleLbl="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3F47ED-E9BB-471C-8626-CD70A67DDEF4}" type="pres">
      <dgm:prSet presAssocID="{A6DCF0C2-8FF1-4ED4-9AB4-5C3EC80AB946}" presName="parTxOnlySpace" presStyleCnt="0"/>
      <dgm:spPr/>
    </dgm:pt>
    <dgm:pt modelId="{9B39A3F7-FEC0-49CC-BAF2-75B29AFC31A6}" type="pres">
      <dgm:prSet presAssocID="{D1B5F711-D596-4F35-B39F-8223357AAEDB}" presName="parTxOnly" presStyleLbl="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8123796-EC70-4414-B3A7-2CB5A3CF180E}" srcId="{719C17BE-6280-4DEE-B10D-8B0538505548}" destId="{7EA7C243-DC08-4C52-AAC3-9625C10D09B5}" srcOrd="3" destOrd="0" parTransId="{1ED9D6F2-9001-47BB-B455-6FE8BAA7DCB8}" sibTransId="{7F0CE39C-0E07-430F-9945-CCC49EC22015}"/>
    <dgm:cxn modelId="{307F573A-83A9-4CC5-952A-1D89D6DB46E9}" type="presOf" srcId="{D3AB6DDB-2C66-4AC6-B78D-9C3CF19AFDE7}" destId="{79789CDB-02F5-4019-8087-C9890E1FA28C}" srcOrd="0" destOrd="0" presId="urn:microsoft.com/office/officeart/2005/8/layout/chevron1"/>
    <dgm:cxn modelId="{9286AE79-1EC7-4A52-8073-F21020D146DB}" type="presOf" srcId="{F1780977-7C33-4CE0-981F-F620E89DBC53}" destId="{4A8014C9-0D47-4CBC-AF71-82777065A5ED}" srcOrd="0" destOrd="0" presId="urn:microsoft.com/office/officeart/2005/8/layout/chevron1"/>
    <dgm:cxn modelId="{B03129CF-6306-4336-A2E5-D4E12EDC2D92}" srcId="{719C17BE-6280-4DEE-B10D-8B0538505548}" destId="{2C0C7D8C-847B-4C67-9B3E-D998481FF35F}" srcOrd="7" destOrd="0" parTransId="{AD18ACE3-E8F8-4268-9FDA-F5DCD688B3AE}" sibTransId="{4DCEF86E-08C6-4964-A33A-CA49FF543B76}"/>
    <dgm:cxn modelId="{5627BFF5-B0FD-4FC9-842D-571CDCC5A09C}" type="presOf" srcId="{D3023B4D-4285-4923-B369-03FB6E285D9C}" destId="{C049ED07-C2DC-4257-A902-F3339D2FB929}" srcOrd="0" destOrd="0" presId="urn:microsoft.com/office/officeart/2005/8/layout/chevron1"/>
    <dgm:cxn modelId="{12346549-8FA2-4588-9456-E571D3515A8A}" type="presOf" srcId="{719C17BE-6280-4DEE-B10D-8B0538505548}" destId="{5593D2C5-B774-4948-BD73-A7111AEC2851}" srcOrd="0" destOrd="0" presId="urn:microsoft.com/office/officeart/2005/8/layout/chevron1"/>
    <dgm:cxn modelId="{A2438E02-5C72-4755-BAE6-C9E20A91FB12}" srcId="{719C17BE-6280-4DEE-B10D-8B0538505548}" destId="{F1780977-7C33-4CE0-981F-F620E89DBC53}" srcOrd="0" destOrd="0" parTransId="{7B1EFE94-D12C-4FEF-B84E-30E7C806752E}" sibTransId="{64D34642-6978-4BD8-AB94-E2591C1147E2}"/>
    <dgm:cxn modelId="{B26930FA-8DA5-49EC-BACE-A532D05D175E}" type="presOf" srcId="{7EA7C243-DC08-4C52-AAC3-9625C10D09B5}" destId="{537028A3-A2B4-4201-9755-8D4CD0A2784D}" srcOrd="0" destOrd="0" presId="urn:microsoft.com/office/officeart/2005/8/layout/chevron1"/>
    <dgm:cxn modelId="{79A1B0BD-71C1-4ADD-8224-A8CD4EB76257}" type="presOf" srcId="{6C571F3C-B372-4034-9655-595B7574C400}" destId="{3F163444-0277-4334-9DB4-862F7619CAFB}" srcOrd="0" destOrd="0" presId="urn:microsoft.com/office/officeart/2005/8/layout/chevron1"/>
    <dgm:cxn modelId="{2744F1BE-CFE5-460D-BCD7-BDC95054F555}" type="presOf" srcId="{2C0C7D8C-847B-4C67-9B3E-D998481FF35F}" destId="{E3AD1137-776C-4667-BBAD-119F44E197B6}" srcOrd="0" destOrd="0" presId="urn:microsoft.com/office/officeart/2005/8/layout/chevron1"/>
    <dgm:cxn modelId="{55555935-E64A-46AF-B4A1-FD66A8286C6B}" type="presOf" srcId="{2583C60D-6B7F-402E-A3E3-3035B9FDAD22}" destId="{304F4B9E-48B7-4037-AAE6-21DC92A79AED}" srcOrd="0" destOrd="0" presId="urn:microsoft.com/office/officeart/2005/8/layout/chevron1"/>
    <dgm:cxn modelId="{BEB09786-5713-42A4-B2CF-D96B85C21C80}" srcId="{719C17BE-6280-4DEE-B10D-8B0538505548}" destId="{D1B5F711-D596-4F35-B39F-8223357AAEDB}" srcOrd="9" destOrd="0" parTransId="{400C39F6-E30D-4471-898F-6F0EFBC48028}" sibTransId="{3DA1C713-D89F-4355-829A-B5D3C71FA162}"/>
    <dgm:cxn modelId="{EF06B49B-3B14-4FA9-B27F-08A77FE54B7F}" srcId="{719C17BE-6280-4DEE-B10D-8B0538505548}" destId="{D3AB6DDB-2C66-4AC6-B78D-9C3CF19AFDE7}" srcOrd="8" destOrd="0" parTransId="{8FF4C52B-40AD-4FEF-ABA6-EEF449DB5AAA}" sibTransId="{A6DCF0C2-8FF1-4ED4-9AB4-5C3EC80AB946}"/>
    <dgm:cxn modelId="{657F53B0-ED01-4170-BCF4-3E9252EDF6A9}" type="presOf" srcId="{C83C9253-8318-4790-B909-A73780B0FCDA}" destId="{A995585A-5495-499C-8055-AD1848CAFBC7}" srcOrd="0" destOrd="0" presId="urn:microsoft.com/office/officeart/2005/8/layout/chevron1"/>
    <dgm:cxn modelId="{A0170127-273F-4712-9AC0-E4C86FA66706}" type="presOf" srcId="{727BE565-CCA1-4B28-8C1C-7F8884402F6C}" destId="{462D5684-C4CD-409F-B7DD-017C48C9D193}" srcOrd="0" destOrd="0" presId="urn:microsoft.com/office/officeart/2005/8/layout/chevron1"/>
    <dgm:cxn modelId="{91D6525B-D587-4A5C-966F-ACE7019A56A8}" srcId="{719C17BE-6280-4DEE-B10D-8B0538505548}" destId="{6C571F3C-B372-4034-9655-595B7574C400}" srcOrd="1" destOrd="0" parTransId="{59DC1CD2-BC21-45B7-B1E7-967D1155B4B8}" sibTransId="{1FF0A1E8-DEDA-429B-A873-B3741D82C284}"/>
    <dgm:cxn modelId="{39D4AF49-3DD5-40FA-8696-6AB913BD3B1D}" srcId="{719C17BE-6280-4DEE-B10D-8B0538505548}" destId="{D3023B4D-4285-4923-B369-03FB6E285D9C}" srcOrd="2" destOrd="0" parTransId="{062C7C41-FFAC-4E0E-A089-410179C390F1}" sibTransId="{D477A876-4D2E-4678-8C42-A5D0DE5CE8A8}"/>
    <dgm:cxn modelId="{19517033-9C3D-454B-90D2-37261532852A}" srcId="{719C17BE-6280-4DEE-B10D-8B0538505548}" destId="{2583C60D-6B7F-402E-A3E3-3035B9FDAD22}" srcOrd="5" destOrd="0" parTransId="{EA2E132E-2F51-4CB2-BAB7-470777FF7812}" sibTransId="{A59DFC48-FA14-4148-8CFA-A6F0E168114D}"/>
    <dgm:cxn modelId="{DD35F0C8-DB4B-4AD5-9F95-B0426E148A7E}" srcId="{719C17BE-6280-4DEE-B10D-8B0538505548}" destId="{727BE565-CCA1-4B28-8C1C-7F8884402F6C}" srcOrd="4" destOrd="0" parTransId="{A79A09CF-EC12-4DFA-A604-9EFBB3B0E709}" sibTransId="{4B46E8E8-B3CB-4B06-9193-11FA2CCB6D58}"/>
    <dgm:cxn modelId="{00B0F407-7FDB-4CB1-B95E-AEA64E0D998B}" srcId="{719C17BE-6280-4DEE-B10D-8B0538505548}" destId="{C83C9253-8318-4790-B909-A73780B0FCDA}" srcOrd="6" destOrd="0" parTransId="{4B2A6C47-E189-4186-A8AF-7ED1F26FEA51}" sibTransId="{A157E7BE-C823-4431-8C7F-FB7ED2535BA3}"/>
    <dgm:cxn modelId="{9A7E17CB-26A0-4C87-80E9-28E6A9A25339}" type="presOf" srcId="{D1B5F711-D596-4F35-B39F-8223357AAEDB}" destId="{9B39A3F7-FEC0-49CC-BAF2-75B29AFC31A6}" srcOrd="0" destOrd="0" presId="urn:microsoft.com/office/officeart/2005/8/layout/chevron1"/>
    <dgm:cxn modelId="{F5D9AA7C-9BF4-4714-B874-CD02B690AE43}" type="presParOf" srcId="{5593D2C5-B774-4948-BD73-A7111AEC2851}" destId="{4A8014C9-0D47-4CBC-AF71-82777065A5ED}" srcOrd="0" destOrd="0" presId="urn:microsoft.com/office/officeart/2005/8/layout/chevron1"/>
    <dgm:cxn modelId="{AD008461-643A-4FFF-B2E2-CFBB7F465AA4}" type="presParOf" srcId="{5593D2C5-B774-4948-BD73-A7111AEC2851}" destId="{9D24E97F-7277-4D4B-934D-38CD53E0F77D}" srcOrd="1" destOrd="0" presId="urn:microsoft.com/office/officeart/2005/8/layout/chevron1"/>
    <dgm:cxn modelId="{B1CB928C-F3BA-44FA-83FF-4EC9987EA169}" type="presParOf" srcId="{5593D2C5-B774-4948-BD73-A7111AEC2851}" destId="{3F163444-0277-4334-9DB4-862F7619CAFB}" srcOrd="2" destOrd="0" presId="urn:microsoft.com/office/officeart/2005/8/layout/chevron1"/>
    <dgm:cxn modelId="{96321BA5-B047-48B3-ACEB-118AA34DD8C0}" type="presParOf" srcId="{5593D2C5-B774-4948-BD73-A7111AEC2851}" destId="{32257916-A432-44C3-96EA-ABFC37C41D3A}" srcOrd="3" destOrd="0" presId="urn:microsoft.com/office/officeart/2005/8/layout/chevron1"/>
    <dgm:cxn modelId="{A73D6BC7-950E-4F96-B3F2-E7D8F32A1B44}" type="presParOf" srcId="{5593D2C5-B774-4948-BD73-A7111AEC2851}" destId="{C049ED07-C2DC-4257-A902-F3339D2FB929}" srcOrd="4" destOrd="0" presId="urn:microsoft.com/office/officeart/2005/8/layout/chevron1"/>
    <dgm:cxn modelId="{D7D616FC-335F-464E-BF0B-A24DCE4173B6}" type="presParOf" srcId="{5593D2C5-B774-4948-BD73-A7111AEC2851}" destId="{7E5601A6-91DB-4278-9029-C565C314F22C}" srcOrd="5" destOrd="0" presId="urn:microsoft.com/office/officeart/2005/8/layout/chevron1"/>
    <dgm:cxn modelId="{96082214-B95D-4D87-8001-558454C7070C}" type="presParOf" srcId="{5593D2C5-B774-4948-BD73-A7111AEC2851}" destId="{537028A3-A2B4-4201-9755-8D4CD0A2784D}" srcOrd="6" destOrd="0" presId="urn:microsoft.com/office/officeart/2005/8/layout/chevron1"/>
    <dgm:cxn modelId="{7358CA2C-6ECF-4F90-9470-59881EF1ADAE}" type="presParOf" srcId="{5593D2C5-B774-4948-BD73-A7111AEC2851}" destId="{DD0F833C-6FD5-48B6-8952-D2F9644A0FFA}" srcOrd="7" destOrd="0" presId="urn:microsoft.com/office/officeart/2005/8/layout/chevron1"/>
    <dgm:cxn modelId="{80F19CD8-99EF-4B6A-9527-937470DDB83D}" type="presParOf" srcId="{5593D2C5-B774-4948-BD73-A7111AEC2851}" destId="{462D5684-C4CD-409F-B7DD-017C48C9D193}" srcOrd="8" destOrd="0" presId="urn:microsoft.com/office/officeart/2005/8/layout/chevron1"/>
    <dgm:cxn modelId="{BF480CB0-860F-4D96-8DC1-1D7B7BCA9667}" type="presParOf" srcId="{5593D2C5-B774-4948-BD73-A7111AEC2851}" destId="{68EA0293-F4A2-4790-BDB9-D5DC0E0FC9C8}" srcOrd="9" destOrd="0" presId="urn:microsoft.com/office/officeart/2005/8/layout/chevron1"/>
    <dgm:cxn modelId="{72410D3C-EBA7-49A0-B7A6-EABF145C11F0}" type="presParOf" srcId="{5593D2C5-B774-4948-BD73-A7111AEC2851}" destId="{304F4B9E-48B7-4037-AAE6-21DC92A79AED}" srcOrd="10" destOrd="0" presId="urn:microsoft.com/office/officeart/2005/8/layout/chevron1"/>
    <dgm:cxn modelId="{E8FE7FB2-B207-4DE8-B75C-C9812D8FD4BD}" type="presParOf" srcId="{5593D2C5-B774-4948-BD73-A7111AEC2851}" destId="{8DC001F2-E2D9-42B2-BDCA-C859216BA7B1}" srcOrd="11" destOrd="0" presId="urn:microsoft.com/office/officeart/2005/8/layout/chevron1"/>
    <dgm:cxn modelId="{34F88289-3575-4857-8884-D8A4F3E1441E}" type="presParOf" srcId="{5593D2C5-B774-4948-BD73-A7111AEC2851}" destId="{A995585A-5495-499C-8055-AD1848CAFBC7}" srcOrd="12" destOrd="0" presId="urn:microsoft.com/office/officeart/2005/8/layout/chevron1"/>
    <dgm:cxn modelId="{0CE00D0F-96C9-4F66-BD7A-1D7CE37AC6D9}" type="presParOf" srcId="{5593D2C5-B774-4948-BD73-A7111AEC2851}" destId="{55F3589C-569C-4440-9B7B-E37733DF70F2}" srcOrd="13" destOrd="0" presId="urn:microsoft.com/office/officeart/2005/8/layout/chevron1"/>
    <dgm:cxn modelId="{C5400DCF-4418-4551-AA0F-B2AB903FA5B8}" type="presParOf" srcId="{5593D2C5-B774-4948-BD73-A7111AEC2851}" destId="{E3AD1137-776C-4667-BBAD-119F44E197B6}" srcOrd="14" destOrd="0" presId="urn:microsoft.com/office/officeart/2005/8/layout/chevron1"/>
    <dgm:cxn modelId="{A7F09BE1-274D-4D3B-9D34-09B80FF5D600}" type="presParOf" srcId="{5593D2C5-B774-4948-BD73-A7111AEC2851}" destId="{F70520A9-8063-449A-B70A-14BDCABC6047}" srcOrd="15" destOrd="0" presId="urn:microsoft.com/office/officeart/2005/8/layout/chevron1"/>
    <dgm:cxn modelId="{82543CF6-001C-4DF4-A4A7-07495059D550}" type="presParOf" srcId="{5593D2C5-B774-4948-BD73-A7111AEC2851}" destId="{79789CDB-02F5-4019-8087-C9890E1FA28C}" srcOrd="16" destOrd="0" presId="urn:microsoft.com/office/officeart/2005/8/layout/chevron1"/>
    <dgm:cxn modelId="{1DC265B1-87DF-4C48-B2CD-C7B97516B771}" type="presParOf" srcId="{5593D2C5-B774-4948-BD73-A7111AEC2851}" destId="{A83F47ED-E9BB-471C-8626-CD70A67DDEF4}" srcOrd="17" destOrd="0" presId="urn:microsoft.com/office/officeart/2005/8/layout/chevron1"/>
    <dgm:cxn modelId="{D8DBCA41-6147-47A4-A62C-1997E080F529}" type="presParOf" srcId="{5593D2C5-B774-4948-BD73-A7111AEC2851}" destId="{9B39A3F7-FEC0-49CC-BAF2-75B29AFC31A6}" srcOrd="1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F81824-0BDD-467F-B48C-B3F044E10A8A}">
      <dsp:nvSpPr>
        <dsp:cNvPr id="0" name=""/>
        <dsp:cNvSpPr/>
      </dsp:nvSpPr>
      <dsp:spPr>
        <a:xfrm>
          <a:off x="1800507" y="3216991"/>
          <a:ext cx="113830" cy="1138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90B9A-0668-4E69-ADEF-3F86CAE470BE}">
      <dsp:nvSpPr>
        <dsp:cNvPr id="0" name=""/>
        <dsp:cNvSpPr/>
      </dsp:nvSpPr>
      <dsp:spPr>
        <a:xfrm>
          <a:off x="1585937" y="3320283"/>
          <a:ext cx="113830" cy="1138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6A1EE-66AF-49C1-94DE-4CEA04A5DCF8}">
      <dsp:nvSpPr>
        <dsp:cNvPr id="0" name=""/>
        <dsp:cNvSpPr/>
      </dsp:nvSpPr>
      <dsp:spPr>
        <a:xfrm>
          <a:off x="1361123" y="3401871"/>
          <a:ext cx="113830" cy="1138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26262-BC26-4C79-A54B-1C85086C3999}">
      <dsp:nvSpPr>
        <dsp:cNvPr id="0" name=""/>
        <dsp:cNvSpPr/>
      </dsp:nvSpPr>
      <dsp:spPr>
        <a:xfrm>
          <a:off x="2830670" y="2021297"/>
          <a:ext cx="113830" cy="1138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6A5F2-4F78-4B91-BF37-D9DDD61FE2E3}">
      <dsp:nvSpPr>
        <dsp:cNvPr id="0" name=""/>
        <dsp:cNvSpPr/>
      </dsp:nvSpPr>
      <dsp:spPr>
        <a:xfrm>
          <a:off x="2744159" y="2231498"/>
          <a:ext cx="113830" cy="11383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D5687-9D1F-48CC-870A-73433E96AF77}">
      <dsp:nvSpPr>
        <dsp:cNvPr id="0" name=""/>
        <dsp:cNvSpPr/>
      </dsp:nvSpPr>
      <dsp:spPr>
        <a:xfrm>
          <a:off x="2682690" y="438961"/>
          <a:ext cx="113830" cy="1138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73482-9A23-4A0C-9087-26A45BA3901B}">
      <dsp:nvSpPr>
        <dsp:cNvPr id="0" name=""/>
        <dsp:cNvSpPr/>
      </dsp:nvSpPr>
      <dsp:spPr>
        <a:xfrm>
          <a:off x="2840914" y="338482"/>
          <a:ext cx="113830" cy="1138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863C2-15B1-440A-B080-8627F4A6291E}">
      <dsp:nvSpPr>
        <dsp:cNvPr id="0" name=""/>
        <dsp:cNvSpPr/>
      </dsp:nvSpPr>
      <dsp:spPr>
        <a:xfrm>
          <a:off x="2999138" y="238004"/>
          <a:ext cx="113830" cy="1138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C2AAA-EF0B-4641-B97E-E15A89A43B50}">
      <dsp:nvSpPr>
        <dsp:cNvPr id="0" name=""/>
        <dsp:cNvSpPr/>
      </dsp:nvSpPr>
      <dsp:spPr>
        <a:xfrm>
          <a:off x="3157362" y="338482"/>
          <a:ext cx="113830" cy="1138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9F961-C52F-4D68-B84B-B975EF53A5D4}">
      <dsp:nvSpPr>
        <dsp:cNvPr id="0" name=""/>
        <dsp:cNvSpPr/>
      </dsp:nvSpPr>
      <dsp:spPr>
        <a:xfrm>
          <a:off x="3315586" y="438961"/>
          <a:ext cx="113830" cy="11383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F97E9-D529-4D5F-AB52-F06677B91892}">
      <dsp:nvSpPr>
        <dsp:cNvPr id="0" name=""/>
        <dsp:cNvSpPr/>
      </dsp:nvSpPr>
      <dsp:spPr>
        <a:xfrm>
          <a:off x="2999138" y="449813"/>
          <a:ext cx="113830" cy="1138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77F4-9D2F-4D91-A1EA-6911013F89E9}">
      <dsp:nvSpPr>
        <dsp:cNvPr id="0" name=""/>
        <dsp:cNvSpPr/>
      </dsp:nvSpPr>
      <dsp:spPr>
        <a:xfrm>
          <a:off x="2999138" y="662023"/>
          <a:ext cx="113830" cy="1138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2D48E-2A88-4811-9239-3D58FE125809}">
      <dsp:nvSpPr>
        <dsp:cNvPr id="0" name=""/>
        <dsp:cNvSpPr/>
      </dsp:nvSpPr>
      <dsp:spPr>
        <a:xfrm>
          <a:off x="806201" y="3644069"/>
          <a:ext cx="2455315" cy="6583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708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806201" y="3644069"/>
        <a:ext cx="2455315" cy="658335"/>
      </dsp:txXfrm>
    </dsp:sp>
    <dsp:sp modelId="{EE0A568F-CB8C-4433-A924-6514D34EB1E0}">
      <dsp:nvSpPr>
        <dsp:cNvPr id="0" name=""/>
        <dsp:cNvSpPr/>
      </dsp:nvSpPr>
      <dsp:spPr>
        <a:xfrm>
          <a:off x="125497" y="2998595"/>
          <a:ext cx="1138301" cy="113822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5000" r="-7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848F-564E-4FF1-BA30-6F78C0B14B62}">
      <dsp:nvSpPr>
        <dsp:cNvPr id="0" name=""/>
        <dsp:cNvSpPr/>
      </dsp:nvSpPr>
      <dsp:spPr>
        <a:xfrm>
          <a:off x="2385594" y="2789198"/>
          <a:ext cx="2455315" cy="6583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708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2385594" y="2789198"/>
        <a:ext cx="2455315" cy="658335"/>
      </dsp:txXfrm>
    </dsp:sp>
    <dsp:sp modelId="{81753FF7-84F1-4C51-ADF6-F9ADB21DB808}">
      <dsp:nvSpPr>
        <dsp:cNvPr id="0" name=""/>
        <dsp:cNvSpPr/>
      </dsp:nvSpPr>
      <dsp:spPr>
        <a:xfrm>
          <a:off x="1772767" y="2192200"/>
          <a:ext cx="1138301" cy="11382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1C4F8-47B1-4571-89D0-083BDA613720}">
      <dsp:nvSpPr>
        <dsp:cNvPr id="0" name=""/>
        <dsp:cNvSpPr/>
      </dsp:nvSpPr>
      <dsp:spPr>
        <a:xfrm>
          <a:off x="3110692" y="1492623"/>
          <a:ext cx="2455315" cy="6583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708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/>
        </a:p>
      </dsp:txBody>
      <dsp:txXfrm>
        <a:off x="3110692" y="1492623"/>
        <a:ext cx="2455315" cy="658335"/>
      </dsp:txXfrm>
    </dsp:sp>
    <dsp:sp modelId="{BEDEF5CF-965B-42BA-8C08-766E1FAE8BED}">
      <dsp:nvSpPr>
        <dsp:cNvPr id="0" name=""/>
        <dsp:cNvSpPr/>
      </dsp:nvSpPr>
      <dsp:spPr>
        <a:xfrm>
          <a:off x="2429988" y="847149"/>
          <a:ext cx="1138301" cy="1138220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2000" t="-3000" r="-1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8014C9-0D47-4CBC-AF71-82777065A5ED}">
      <dsp:nvSpPr>
        <dsp:cNvPr id="0" name=""/>
        <dsp:cNvSpPr/>
      </dsp:nvSpPr>
      <dsp:spPr>
        <a:xfrm>
          <a:off x="962" y="394154"/>
          <a:ext cx="866458" cy="3465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/>
            <a:t>2-3</a:t>
          </a:r>
          <a:r>
            <a:rPr lang="zh-TW" altLang="en-US" sz="1000" kern="1200" dirty="0" smtClean="0"/>
            <a:t>月</a:t>
          </a:r>
          <a:endParaRPr lang="en-US" altLang="zh-TW" sz="1000" kern="1200" dirty="0" smtClean="0"/>
        </a:p>
      </dsp:txBody>
      <dsp:txXfrm>
        <a:off x="962" y="394154"/>
        <a:ext cx="866458" cy="346583"/>
      </dsp:txXfrm>
    </dsp:sp>
    <dsp:sp modelId="{3F163444-0277-4334-9DB4-862F7619CAFB}">
      <dsp:nvSpPr>
        <dsp:cNvPr id="0" name=""/>
        <dsp:cNvSpPr/>
      </dsp:nvSpPr>
      <dsp:spPr>
        <a:xfrm>
          <a:off x="780775" y="394154"/>
          <a:ext cx="866458" cy="3465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/>
            <a:t>03/22</a:t>
          </a:r>
          <a:endParaRPr lang="zh-TW" altLang="en-US" sz="1000" kern="1200" dirty="0"/>
        </a:p>
      </dsp:txBody>
      <dsp:txXfrm>
        <a:off x="780775" y="394154"/>
        <a:ext cx="866458" cy="346583"/>
      </dsp:txXfrm>
    </dsp:sp>
    <dsp:sp modelId="{C049ED07-C2DC-4257-A902-F3339D2FB929}">
      <dsp:nvSpPr>
        <dsp:cNvPr id="0" name=""/>
        <dsp:cNvSpPr/>
      </dsp:nvSpPr>
      <dsp:spPr>
        <a:xfrm>
          <a:off x="1560588" y="394154"/>
          <a:ext cx="866458" cy="3465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/>
            <a:t>3/31</a:t>
          </a:r>
          <a:endParaRPr lang="zh-TW" altLang="en-US" sz="1000" kern="1200" dirty="0"/>
        </a:p>
      </dsp:txBody>
      <dsp:txXfrm>
        <a:off x="1560588" y="394154"/>
        <a:ext cx="866458" cy="346583"/>
      </dsp:txXfrm>
    </dsp:sp>
    <dsp:sp modelId="{537028A3-A2B4-4201-9755-8D4CD0A2784D}">
      <dsp:nvSpPr>
        <dsp:cNvPr id="0" name=""/>
        <dsp:cNvSpPr/>
      </dsp:nvSpPr>
      <dsp:spPr>
        <a:xfrm>
          <a:off x="2340401" y="394154"/>
          <a:ext cx="866458" cy="3465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/>
            <a:t>4/6</a:t>
          </a:r>
          <a:endParaRPr lang="zh-TW" altLang="en-US" sz="1000" kern="1200" dirty="0"/>
        </a:p>
      </dsp:txBody>
      <dsp:txXfrm>
        <a:off x="2340401" y="394154"/>
        <a:ext cx="866458" cy="346583"/>
      </dsp:txXfrm>
    </dsp:sp>
    <dsp:sp modelId="{462D5684-C4CD-409F-B7DD-017C48C9D193}">
      <dsp:nvSpPr>
        <dsp:cNvPr id="0" name=""/>
        <dsp:cNvSpPr/>
      </dsp:nvSpPr>
      <dsp:spPr>
        <a:xfrm>
          <a:off x="3120214" y="394154"/>
          <a:ext cx="866458" cy="34658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/>
        </a:p>
      </dsp:txBody>
      <dsp:txXfrm>
        <a:off x="3120214" y="394154"/>
        <a:ext cx="866458" cy="346583"/>
      </dsp:txXfrm>
    </dsp:sp>
    <dsp:sp modelId="{304F4B9E-48B7-4037-AAE6-21DC92A79AED}">
      <dsp:nvSpPr>
        <dsp:cNvPr id="0" name=""/>
        <dsp:cNvSpPr/>
      </dsp:nvSpPr>
      <dsp:spPr>
        <a:xfrm>
          <a:off x="3900027" y="394154"/>
          <a:ext cx="866458" cy="3465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/>
        </a:p>
      </dsp:txBody>
      <dsp:txXfrm>
        <a:off x="3900027" y="394154"/>
        <a:ext cx="866458" cy="346583"/>
      </dsp:txXfrm>
    </dsp:sp>
    <dsp:sp modelId="{A995585A-5495-499C-8055-AD1848CAFBC7}">
      <dsp:nvSpPr>
        <dsp:cNvPr id="0" name=""/>
        <dsp:cNvSpPr/>
      </dsp:nvSpPr>
      <dsp:spPr>
        <a:xfrm>
          <a:off x="4679839" y="394154"/>
          <a:ext cx="866458" cy="3465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/>
        </a:p>
      </dsp:txBody>
      <dsp:txXfrm>
        <a:off x="4679839" y="394154"/>
        <a:ext cx="866458" cy="346583"/>
      </dsp:txXfrm>
    </dsp:sp>
    <dsp:sp modelId="{E3AD1137-776C-4667-BBAD-119F44E197B6}">
      <dsp:nvSpPr>
        <dsp:cNvPr id="0" name=""/>
        <dsp:cNvSpPr/>
      </dsp:nvSpPr>
      <dsp:spPr>
        <a:xfrm>
          <a:off x="5459652" y="394154"/>
          <a:ext cx="866458" cy="3465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/>
        </a:p>
      </dsp:txBody>
      <dsp:txXfrm>
        <a:off x="5459652" y="394154"/>
        <a:ext cx="866458" cy="346583"/>
      </dsp:txXfrm>
    </dsp:sp>
    <dsp:sp modelId="{79789CDB-02F5-4019-8087-C9890E1FA28C}">
      <dsp:nvSpPr>
        <dsp:cNvPr id="0" name=""/>
        <dsp:cNvSpPr/>
      </dsp:nvSpPr>
      <dsp:spPr>
        <a:xfrm>
          <a:off x="6239465" y="394154"/>
          <a:ext cx="866458" cy="3465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/>
        </a:p>
      </dsp:txBody>
      <dsp:txXfrm>
        <a:off x="6239465" y="394154"/>
        <a:ext cx="866458" cy="346583"/>
      </dsp:txXfrm>
    </dsp:sp>
    <dsp:sp modelId="{9B39A3F7-FEC0-49CC-BAF2-75B29AFC31A6}">
      <dsp:nvSpPr>
        <dsp:cNvPr id="0" name=""/>
        <dsp:cNvSpPr/>
      </dsp:nvSpPr>
      <dsp:spPr>
        <a:xfrm>
          <a:off x="7019278" y="394154"/>
          <a:ext cx="866458" cy="34658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/>
            <a:t>1</a:t>
          </a:r>
          <a:r>
            <a:rPr lang="zh-TW" altLang="en-US" sz="1000" kern="1200" dirty="0" smtClean="0"/>
            <a:t>月申請</a:t>
          </a:r>
          <a:endParaRPr lang="zh-TW" altLang="en-US" sz="1000" kern="1200" dirty="0"/>
        </a:p>
      </dsp:txBody>
      <dsp:txXfrm>
        <a:off x="7019278" y="394154"/>
        <a:ext cx="866458" cy="34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658C3-2AC8-4D30-BD1E-8587F49B7ADC}" type="datetimeFigureOut">
              <a:rPr lang="zh-TW" altLang="en-US" smtClean="0"/>
              <a:pPr/>
              <a:t>2020/3/8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3CC6C-ABFB-4F18-9778-AC553B1D74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6423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8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500" b="0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A3D7-A8BC-4450-A87D-CE8704468970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5181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37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15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499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130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444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29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120542" y="4760168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27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800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53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603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53DEC7-494B-49AA-BE42-76494E34C54C}" type="datetimeFigureOut">
              <a:rPr lang="zh-CN" altLang="en-US" smtClean="0"/>
              <a:pPr/>
              <a:t>2020/3/8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3CBB3E-C529-4C9A-9B93-668F0A713F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288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">
              <a:schemeClr val="accent1">
                <a:lumMod val="60000"/>
                <a:lumOff val="40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332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microsoft.com/office/2007/relationships/hdphoto" Target="../media/hdphoto8.wdp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10.wdp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3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yie.cycu.edu.tw/" TargetMode="External"/><Relationship Id="rId2" Type="http://schemas.openxmlformats.org/officeDocument/2006/relationships/hyperlink" Target="mailto:paulachen@cycu.edu.t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雲朵形 19"/>
          <p:cNvSpPr/>
          <p:nvPr/>
        </p:nvSpPr>
        <p:spPr>
          <a:xfrm>
            <a:off x="6147251" y="1590888"/>
            <a:ext cx="2316480" cy="15621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0528" b="100000" l="51801" r="100000">
                        <a14:backgroundMark x1="52401" y1="98059" x2="86449" y2="70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70543"/>
          <a:stretch/>
        </p:blipFill>
        <p:spPr>
          <a:xfrm>
            <a:off x="6786360" y="3114616"/>
            <a:ext cx="2357640" cy="2008770"/>
          </a:xfrm>
          <a:prstGeom prst="rect">
            <a:avLst/>
          </a:prstGeom>
        </p:spPr>
      </p:pic>
      <p:pic>
        <p:nvPicPr>
          <p:cNvPr id="12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1" b="29776" l="54889" r="100000">
                        <a14:foregroundMark x1="87479" y1="11461" x2="87479" y2="11461"/>
                        <a14:foregroundMark x1="88508" y1="12189" x2="88508" y2="12189"/>
                        <a14:foregroundMark x1="90309" y1="15100" x2="90309" y2="15100"/>
                        <a14:foregroundMark x1="90223" y1="17101" x2="90223" y2="17101"/>
                        <a14:foregroundMark x1="88679" y1="10127" x2="88679" y2="10127"/>
                        <a14:foregroundMark x1="89194" y1="10006" x2="89194" y2="10006"/>
                        <a14:foregroundMark x1="69383" y1="8490" x2="69383" y2="8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51" b="69812"/>
          <a:stretch/>
        </p:blipFill>
        <p:spPr>
          <a:xfrm>
            <a:off x="7305491" y="0"/>
            <a:ext cx="1838509" cy="1730830"/>
          </a:xfrm>
          <a:prstGeom prst="rect">
            <a:avLst/>
          </a:prstGeom>
        </p:spPr>
      </p:pic>
      <p:sp>
        <p:nvSpPr>
          <p:cNvPr id="16" name="五邊形 15"/>
          <p:cNvSpPr/>
          <p:nvPr/>
        </p:nvSpPr>
        <p:spPr>
          <a:xfrm>
            <a:off x="293979" y="482119"/>
            <a:ext cx="5662386" cy="2573767"/>
          </a:xfrm>
          <a:prstGeom prst="homePlate">
            <a:avLst>
              <a:gd name="adj" fmla="val 12005"/>
            </a:avLst>
          </a:prstGeom>
          <a:noFill/>
          <a:ln w="11430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內容版面配置區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1656" b="64204" l="39820" r="81982">
                        <a14:foregroundMark x1="44505" y1="53121" x2="44505" y2="55032"/>
                        <a14:foregroundMark x1="56577" y1="50191" x2="56396" y2="54650"/>
                        <a14:foregroundMark x1="43243" y1="62166" x2="44685" y2="61783"/>
                        <a14:foregroundMark x1="72613" y1="53631" x2="72072" y2="60764"/>
                        <a14:foregroundMark x1="45225" y1="62293" x2="45225" y2="62293"/>
                        <a14:foregroundMark x1="69910" y1="59108" x2="70450" y2="61146"/>
                        <a14:foregroundMark x1="71712" y1="58981" x2="74054" y2="58217"/>
                        <a14:foregroundMark x1="71351" y1="58726" x2="73333" y2="58344"/>
                        <a14:backgroundMark x1="72613" y1="53758" x2="72793" y2="54395"/>
                        <a14:backgroundMark x1="72072" y1="54777" x2="72613" y2="54522"/>
                        <a14:backgroundMark x1="72432" y1="53248" x2="72613" y2="53885"/>
                        <a14:backgroundMark x1="71892" y1="54904" x2="72793" y2="54650"/>
                        <a14:backgroundMark x1="72252" y1="58599" x2="72252" y2="59108"/>
                        <a14:backgroundMark x1="72072" y1="58471" x2="72072" y2="58471"/>
                        <a14:backgroundMark x1="72252" y1="54268" x2="72613" y2="54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33" t="41293" r="16054" b="35304"/>
          <a:stretch/>
        </p:blipFill>
        <p:spPr>
          <a:xfrm>
            <a:off x="6523635" y="1761800"/>
            <a:ext cx="1758260" cy="1202018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103093" y="559007"/>
            <a:ext cx="522450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bg1"/>
                </a:solidFill>
                <a:latin typeface="+mj-ea"/>
              </a:rPr>
              <a:t>創業夢想家</a:t>
            </a:r>
            <a:endParaRPr lang="en-US" altLang="zh-TW" sz="6000" b="1" spc="300" dirty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en-US" altLang="zh-TW" sz="6000" b="1" spc="300" dirty="0" smtClean="0">
                <a:solidFill>
                  <a:schemeClr val="bg1"/>
                </a:solidFill>
                <a:latin typeface="+mj-ea"/>
              </a:rPr>
              <a:t>	CEO </a:t>
            </a:r>
            <a:r>
              <a:rPr lang="zh-TW" altLang="en-US" sz="6000" b="1" spc="300" dirty="0" smtClean="0">
                <a:solidFill>
                  <a:schemeClr val="bg1"/>
                </a:solidFill>
                <a:latin typeface="+mj-ea"/>
              </a:rPr>
              <a:t>計畫</a:t>
            </a:r>
            <a:endParaRPr lang="en-US" altLang="zh-TW" sz="6000" b="1" spc="300" dirty="0" smtClean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zh-TW" altLang="en-US" sz="2800" b="1" spc="300" dirty="0" smtClean="0">
                <a:solidFill>
                  <a:schemeClr val="bg1"/>
                </a:solidFill>
                <a:latin typeface="+mj-ea"/>
              </a:rPr>
              <a:t>                              </a:t>
            </a:r>
            <a:r>
              <a:rPr lang="zh-TW" altLang="en-US" sz="2800" b="1" spc="300" dirty="0" smtClean="0">
                <a:solidFill>
                  <a:srgbClr val="FFC000"/>
                </a:solidFill>
                <a:latin typeface="+mj-ea"/>
              </a:rPr>
              <a:t>懶人包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442327" y="3636206"/>
            <a:ext cx="3723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四個月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打造你的創業夢想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現在，就是你的時刻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31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8150" y="146844"/>
            <a:ext cx="7886700" cy="99417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創業輔導</a:t>
            </a:r>
            <a:r>
              <a:rPr lang="en-US" altLang="zh-TW" b="1" dirty="0">
                <a:solidFill>
                  <a:schemeClr val="bg1"/>
                </a:solidFill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</a:rPr>
              <a:t>x </a:t>
            </a:r>
            <a:r>
              <a:rPr lang="zh-TW" altLang="en-US" b="1" dirty="0" smtClean="0">
                <a:solidFill>
                  <a:schemeClr val="bg1"/>
                </a:solidFill>
              </a:rPr>
              <a:t>實作工作坊 </a:t>
            </a:r>
            <a:r>
              <a:rPr lang="en-US" altLang="zh-TW" b="1" dirty="0" smtClean="0">
                <a:solidFill>
                  <a:schemeClr val="bg1"/>
                </a:solidFill>
              </a:rPr>
              <a:t> </a:t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國內外大型創業競賽輔導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ä¸­åå¤§å­¸å­¸ççµåå°æ¥­ï¼æé ç´æ­çè¦ç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6743" y="3252285"/>
            <a:ext cx="2111037" cy="158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yie.cycu.edu.tw/wSite/public/Data/370fde34-b966-46e6-bbe9-8ebe1a3fc4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3426" y="1417188"/>
            <a:ext cx="2044699" cy="153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355" y="2854440"/>
            <a:ext cx="2047870" cy="153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6266" y="1236642"/>
            <a:ext cx="2030477" cy="152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ä¸­åå¤§å­¸åµæ°åµæ¥­ç«¶è³½ èå¬éå¹´ä¸èµ·ç¨åµææ¹è®æªä¾ãåï¼ä¸­åå¤§å­¸æä¾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17" y="1298062"/>
            <a:ext cx="1857578" cy="123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93796" y="1448845"/>
            <a:ext cx="2002469" cy="150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573" y="2950020"/>
            <a:ext cx="1809043" cy="135525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25358" y="3184261"/>
            <a:ext cx="2292516" cy="171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476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0895" y="151924"/>
            <a:ext cx="1911350" cy="488156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創業資源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26017301"/>
              </p:ext>
            </p:extLst>
          </p:nvPr>
        </p:nvGraphicFramePr>
        <p:xfrm>
          <a:off x="648335" y="528320"/>
          <a:ext cx="5691505" cy="454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>
          <a:xfrm>
            <a:off x="2903855" y="284242"/>
            <a:ext cx="3078480" cy="4881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dirty="0" smtClean="0">
                <a:solidFill>
                  <a:schemeClr val="bg1"/>
                </a:solidFill>
              </a:rPr>
              <a:t>校內</a:t>
            </a:r>
            <a:r>
              <a:rPr lang="zh-TW" altLang="en-US" sz="1600" dirty="0">
                <a:solidFill>
                  <a:schemeClr val="bg1"/>
                </a:solidFill>
              </a:rPr>
              <a:t>外</a:t>
            </a:r>
            <a:r>
              <a:rPr lang="zh-TW" altLang="en-US" sz="1600" dirty="0" smtClean="0">
                <a:solidFill>
                  <a:schemeClr val="bg1"/>
                </a:solidFill>
              </a:rPr>
              <a:t>資源助你一臂之力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003040" y="4106297"/>
            <a:ext cx="51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總獎金高達百萬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創業計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書課程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業師諮詢輔導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迄今已舉辦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屆校園創業競賽，輔導創業團隊達百組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258560" y="1993119"/>
            <a:ext cx="288544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/>
              <a:t>創業資金提供</a:t>
            </a:r>
            <a:endParaRPr lang="en-US" altLang="zh-TW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/>
              <a:t>場域與服務資源</a:t>
            </a:r>
            <a:endParaRPr lang="en-US" altLang="zh-TW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/>
              <a:t>龍頭企業支持</a:t>
            </a:r>
            <a:endParaRPr lang="en-US" altLang="zh-TW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/>
              <a:t>天使創投</a:t>
            </a:r>
            <a:r>
              <a:rPr lang="zh-TW" altLang="en-US" dirty="0"/>
              <a:t>媒</a:t>
            </a:r>
            <a:r>
              <a:rPr lang="zh-TW" altLang="en-US" dirty="0" smtClean="0"/>
              <a:t>合</a:t>
            </a:r>
            <a:endParaRPr lang="en-US" altLang="zh-TW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/>
              <a:t>過內外業師鏈</a:t>
            </a:r>
            <a:r>
              <a:rPr lang="zh-TW" altLang="en-US" dirty="0"/>
              <a:t>結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689600" y="3273177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輔助金額每案最高達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全方位實作訓練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創業場域與服務諮詢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0480" y="4163236"/>
            <a:ext cx="51409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大學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你，可以改變未來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創新創業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競賽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355215" y="1992245"/>
            <a:ext cx="51409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科技部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創新創業激勵計畫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(FITI)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088005" y="3304662"/>
            <a:ext cx="25533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教育部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U-START</a:t>
            </a: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創新創業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計畫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596641">
            <a:off x="1949591" y="3434509"/>
            <a:ext cx="368014" cy="20154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596641">
            <a:off x="1726347" y="2933150"/>
            <a:ext cx="368014" cy="202205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596641">
            <a:off x="1614890" y="2633023"/>
            <a:ext cx="368014" cy="202205"/>
          </a:xfrm>
          <a:prstGeom prst="rect">
            <a:avLst/>
          </a:prstGeom>
        </p:spPr>
      </p:pic>
      <p:sp>
        <p:nvSpPr>
          <p:cNvPr id="30" name="摺角紙張 29"/>
          <p:cNvSpPr/>
          <p:nvPr/>
        </p:nvSpPr>
        <p:spPr>
          <a:xfrm>
            <a:off x="309577" y="884158"/>
            <a:ext cx="2384396" cy="1595182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45440" y="1019201"/>
            <a:ext cx="2348533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b="1" dirty="0" smtClean="0">
                <a:solidFill>
                  <a:schemeClr val="tx2">
                    <a:lumMod val="50000"/>
                  </a:schemeClr>
                </a:solidFill>
              </a:rPr>
              <a:t>創新</a:t>
            </a:r>
            <a:r>
              <a:rPr lang="zh-TW" altLang="en-US" sz="1100" b="1" dirty="0">
                <a:solidFill>
                  <a:schemeClr val="tx2">
                    <a:lumMod val="50000"/>
                  </a:schemeClr>
                </a:solidFill>
              </a:rPr>
              <a:t>創業激勵實施方案</a:t>
            </a:r>
            <a:endParaRPr lang="en-US" altLang="zh-TW" sz="11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TW" altLang="en-US" sz="1100" dirty="0"/>
              <a:t>       </a:t>
            </a:r>
            <a:r>
              <a:rPr lang="zh-TW" altLang="en-US" sz="1100" dirty="0" smtClean="0"/>
              <a:t>    </a:t>
            </a:r>
            <a:r>
              <a:rPr lang="zh-TW" altLang="en-US" sz="1100" dirty="0" smtClean="0">
                <a:solidFill>
                  <a:schemeClr val="accent5">
                    <a:lumMod val="75000"/>
                  </a:schemeClr>
                </a:solidFill>
              </a:rPr>
              <a:t>學生</a:t>
            </a:r>
            <a:r>
              <a:rPr lang="zh-TW" altLang="en-US" sz="1100" dirty="0">
                <a:solidFill>
                  <a:schemeClr val="accent5">
                    <a:lumMod val="75000"/>
                  </a:schemeClr>
                </a:solidFill>
              </a:rPr>
              <a:t>案至多補助</a:t>
            </a:r>
            <a:r>
              <a:rPr lang="en-US" altLang="zh-TW" sz="11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zh-TW" altLang="en-US" sz="1100" dirty="0">
                <a:solidFill>
                  <a:schemeClr val="accent5">
                    <a:lumMod val="75000"/>
                  </a:schemeClr>
                </a:solidFill>
              </a:rPr>
              <a:t>萬</a:t>
            </a:r>
            <a:r>
              <a:rPr lang="zh-TW" altLang="en-US" sz="1100" dirty="0" smtClean="0">
                <a:solidFill>
                  <a:schemeClr val="accent5">
                    <a:lumMod val="75000"/>
                  </a:schemeClr>
                </a:solidFill>
              </a:rPr>
              <a:t>元</a:t>
            </a:r>
            <a:endParaRPr lang="en-US" altLang="zh-TW" sz="1100" dirty="0" smtClean="0"/>
          </a:p>
          <a:p>
            <a:pPr algn="ctr"/>
            <a:r>
              <a:rPr lang="zh-TW" altLang="en-US" sz="1100" b="1" dirty="0" smtClean="0">
                <a:solidFill>
                  <a:schemeClr val="tx2">
                    <a:lumMod val="50000"/>
                  </a:schemeClr>
                </a:solidFill>
              </a:rPr>
              <a:t>中原</a:t>
            </a:r>
            <a:r>
              <a:rPr lang="zh-TW" altLang="en-US" sz="1100" b="1" dirty="0">
                <a:solidFill>
                  <a:schemeClr val="tx2">
                    <a:lumMod val="50000"/>
                  </a:schemeClr>
                </a:solidFill>
              </a:rPr>
              <a:t>大學衍生企業</a:t>
            </a:r>
            <a:endParaRPr lang="en-US" altLang="zh-TW" sz="11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TW" altLang="en-US" sz="1100" dirty="0">
                <a:solidFill>
                  <a:schemeClr val="accent5">
                    <a:lumMod val="75000"/>
                  </a:schemeClr>
                </a:solidFill>
              </a:rPr>
              <a:t>        享有定價之五折進駐優惠，       </a:t>
            </a:r>
            <a:endParaRPr lang="en-US" altLang="zh-TW" sz="11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sz="1100" dirty="0">
                <a:solidFill>
                  <a:schemeClr val="accent5">
                    <a:lumMod val="75000"/>
                  </a:schemeClr>
                </a:solidFill>
              </a:rPr>
              <a:t>  獲得本校創新育成中心創業資源。</a:t>
            </a:r>
            <a:endParaRPr lang="en-US" altLang="zh-TW" sz="11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dirty="0" smtClean="0"/>
              <a:t>  </a:t>
            </a:r>
            <a:r>
              <a:rPr lang="en-US" altLang="zh-TW" sz="11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TW" altLang="en-US" sz="1100" dirty="0">
                <a:solidFill>
                  <a:schemeClr val="accent5">
                    <a:lumMod val="75000"/>
                  </a:schemeClr>
                </a:solidFill>
              </a:rPr>
              <a:t>含資金籌募、創業培育</a:t>
            </a:r>
            <a:r>
              <a:rPr lang="zh-TW" altLang="en-US" sz="1100" dirty="0" smtClean="0">
                <a:solidFill>
                  <a:schemeClr val="accent5">
                    <a:lumMod val="75000"/>
                  </a:schemeClr>
                </a:solidFill>
              </a:rPr>
              <a:t>、貸款</a:t>
            </a:r>
            <a:r>
              <a:rPr lang="en-US" altLang="zh-TW" sz="11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TW" alt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3"/>
          <a:stretch>
            <a:fillRect/>
          </a:stretch>
        </p:blipFill>
        <p:spPr>
          <a:xfrm>
            <a:off x="5922698" y="0"/>
            <a:ext cx="2787553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18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62" b="99860" l="0" r="99539">
                        <a14:foregroundMark x1="9754" y1="21348" x2="19969" y2="21348"/>
                        <a14:foregroundMark x1="58602" y1="88624" x2="71121" y2="89607"/>
                        <a14:foregroundMark x1="41014" y1="96348" x2="53303" y2="97051"/>
                        <a14:foregroundMark x1="86559" y1="91011" x2="95469" y2="93820"/>
                        <a14:foregroundMark x1="75806" y1="69522" x2="75806" y2="69522"/>
                        <a14:foregroundMark x1="74808" y1="74579" x2="74808" y2="74579"/>
                        <a14:foregroundMark x1="87711" y1="51685" x2="97465" y2="50562"/>
                        <a14:foregroundMark x1="51382" y1="17416" x2="62826" y2="20927"/>
                        <a14:backgroundMark x1="11598" y1="49438" x2="11444" y2="76826"/>
                        <a14:backgroundMark x1="6836" y1="49438" x2="27343" y2="83567"/>
                        <a14:backgroundMark x1="4839" y1="14466" x2="2304" y2="47331"/>
                        <a14:backgroundMark x1="1306" y1="28933" x2="8679" y2="36236"/>
                        <a14:backgroundMark x1="1690" y1="11517" x2="5991" y2="14466"/>
                        <a14:backgroundMark x1="3533" y1="13624" x2="154" y2="25702"/>
                        <a14:backgroundMark x1="2151" y1="23596" x2="2151" y2="23596"/>
                        <a14:backgroundMark x1="2151" y1="23596" x2="13134" y2="88904"/>
                        <a14:backgroundMark x1="13134" y1="89185" x2="29263" y2="75000"/>
                        <a14:backgroundMark x1="29186" y1="75000" x2="14747" y2="5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881" y="325120"/>
            <a:ext cx="5952393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3120" y="2430085"/>
            <a:ext cx="3097530" cy="246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50494" y="81042"/>
            <a:ext cx="3415665" cy="488156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入</a:t>
            </a:r>
            <a:r>
              <a:rPr lang="zh-TW" altLang="en-US" b="1" dirty="0">
                <a:solidFill>
                  <a:schemeClr val="bg1"/>
                </a:solidFill>
              </a:rPr>
              <a:t>圍</a:t>
            </a:r>
            <a:r>
              <a:rPr lang="zh-TW" altLang="en-US" b="1" dirty="0" smtClean="0">
                <a:solidFill>
                  <a:schemeClr val="bg1"/>
                </a:solidFill>
              </a:rPr>
              <a:t>團隊獨享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842000" y="569198"/>
            <a:ext cx="3415665" cy="4881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chemeClr val="bg1"/>
                </a:solidFill>
              </a:rPr>
              <a:t>海外創業資源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chemeClr val="bg1"/>
                </a:solidFill>
              </a:rPr>
              <a:t>我家商域</a:t>
            </a:r>
            <a:r>
              <a:rPr lang="en-US" altLang="zh-TW" b="1" dirty="0" smtClean="0">
                <a:solidFill>
                  <a:schemeClr val="bg1"/>
                </a:solidFill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刊登</a:t>
            </a:r>
            <a:r>
              <a:rPr lang="en-US" altLang="zh-TW" b="1" dirty="0" smtClean="0">
                <a:solidFill>
                  <a:schemeClr val="bg1"/>
                </a:solidFill>
              </a:rPr>
              <a:t>2</a:t>
            </a:r>
            <a:r>
              <a:rPr lang="zh-TW" altLang="en-US" b="1" dirty="0">
                <a:solidFill>
                  <a:schemeClr val="bg1"/>
                </a:solidFill>
              </a:rPr>
              <a:t>年</a:t>
            </a:r>
            <a:r>
              <a:rPr lang="zh-TW" altLang="en-US" b="1" dirty="0" smtClean="0">
                <a:solidFill>
                  <a:schemeClr val="bg1"/>
                </a:solidFill>
              </a:rPr>
              <a:t>免費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45440" y="4175998"/>
            <a:ext cx="4998720" cy="6093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b="1" dirty="0" smtClean="0">
                <a:solidFill>
                  <a:schemeClr val="bg1"/>
                </a:solidFill>
              </a:rPr>
              <a:t>共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16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國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    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位策略合作夥伴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      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7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家育成中心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731645" y="4094718"/>
            <a:ext cx="4998720" cy="6093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放眼國際 以 </a:t>
            </a:r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</a:rPr>
              <a:t>『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中原創發</a:t>
            </a:r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</a:rPr>
              <a:t>』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為起點，拓展國際合作。</a:t>
            </a:r>
            <a:endParaRPr lang="zh-TW" alt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65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43538" y="219079"/>
            <a:ext cx="3707606" cy="47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文本框 11"/>
          <p:cNvSpPr txBox="1">
            <a:spLocks noChangeArrowheads="1"/>
          </p:cNvSpPr>
          <p:nvPr/>
        </p:nvSpPr>
        <p:spPr bwMode="auto">
          <a:xfrm>
            <a:off x="842963" y="1715694"/>
            <a:ext cx="2678906" cy="8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5000" b="1" dirty="0" smtClean="0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TW" altLang="en-US" sz="5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申請</a:t>
            </a: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0" name="文本框 12"/>
          <p:cNvSpPr txBox="1">
            <a:spLocks noChangeArrowheads="1"/>
          </p:cNvSpPr>
          <p:nvPr/>
        </p:nvSpPr>
        <p:spPr bwMode="auto">
          <a:xfrm>
            <a:off x="842969" y="2502695"/>
            <a:ext cx="26074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 to Apply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" y="1828801"/>
            <a:ext cx="792956" cy="1176338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07263" y="2843213"/>
            <a:ext cx="2493169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9534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向右箭號 42"/>
          <p:cNvSpPr/>
          <p:nvPr/>
        </p:nvSpPr>
        <p:spPr>
          <a:xfrm>
            <a:off x="3685912" y="512049"/>
            <a:ext cx="5415782" cy="2963029"/>
          </a:xfrm>
          <a:prstGeom prst="rightArrow">
            <a:avLst>
              <a:gd name="adj1" fmla="val 50000"/>
              <a:gd name="adj2" fmla="val 36654"/>
            </a:avLst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圓角矩形 40"/>
          <p:cNvSpPr/>
          <p:nvPr/>
        </p:nvSpPr>
        <p:spPr>
          <a:xfrm>
            <a:off x="122293" y="1179542"/>
            <a:ext cx="3487919" cy="3456384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6336" y="374843"/>
            <a:ext cx="7886700" cy="994172"/>
          </a:xfrm>
        </p:spPr>
        <p:txBody>
          <a:bodyPr/>
          <a:lstStyle/>
          <a:p>
            <a:r>
              <a:rPr lang="zh-TW" altLang="en-US" b="1" dirty="0" smtClean="0"/>
              <a:t>計畫時程</a:t>
            </a:r>
            <a:endParaRPr lang="zh-TW" altLang="en-US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4139824"/>
              </p:ext>
            </p:extLst>
          </p:nvPr>
        </p:nvGraphicFramePr>
        <p:xfrm>
          <a:off x="490649" y="1732665"/>
          <a:ext cx="7886700" cy="1134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14142" y="1262646"/>
            <a:ext cx="2380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遴選階段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9443" y="1676333"/>
            <a:ext cx="9696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公告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報名</a:t>
            </a:r>
            <a:r>
              <a:rPr lang="zh-TW" altLang="en-US" b="1" dirty="0"/>
              <a:t>申請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59049" y="1670836"/>
            <a:ext cx="10596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報名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截止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971475" y="1681979"/>
            <a:ext cx="9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公告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入選團</a:t>
            </a:r>
            <a:r>
              <a:rPr lang="zh-TW" altLang="en-US" b="1" dirty="0"/>
              <a:t>隊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534513" y="1688618"/>
            <a:ext cx="9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創業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課程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289521" y="1686947"/>
            <a:ext cx="9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實作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工作</a:t>
            </a:r>
            <a:r>
              <a:rPr lang="zh-TW" altLang="en-US" b="1" dirty="0"/>
              <a:t>坊</a:t>
            </a:r>
            <a:endParaRPr lang="en-US" altLang="zh-TW" b="1" dirty="0" smtClean="0"/>
          </a:p>
        </p:txBody>
      </p:sp>
      <p:sp>
        <p:nvSpPr>
          <p:cNvPr id="11" name="文字方塊 10"/>
          <p:cNvSpPr txBox="1"/>
          <p:nvPr/>
        </p:nvSpPr>
        <p:spPr>
          <a:xfrm>
            <a:off x="5850485" y="1668282"/>
            <a:ext cx="9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業師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輔導</a:t>
            </a:r>
            <a:endParaRPr lang="en-US" altLang="zh-TW" b="1" dirty="0" smtClean="0"/>
          </a:p>
        </p:txBody>
      </p:sp>
      <p:sp>
        <p:nvSpPr>
          <p:cNvPr id="12" name="文字方塊 11"/>
          <p:cNvSpPr txBox="1"/>
          <p:nvPr/>
        </p:nvSpPr>
        <p:spPr>
          <a:xfrm>
            <a:off x="6801680" y="1652463"/>
            <a:ext cx="5658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募資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平</a:t>
            </a:r>
            <a:r>
              <a:rPr lang="zh-TW" altLang="en-US" b="1" dirty="0"/>
              <a:t>台</a:t>
            </a:r>
            <a:endParaRPr lang="en-US" altLang="zh-TW" b="1" dirty="0" smtClean="0"/>
          </a:p>
        </p:txBody>
      </p:sp>
      <p:sp>
        <p:nvSpPr>
          <p:cNvPr id="13" name="文字方塊 12"/>
          <p:cNvSpPr txBox="1"/>
          <p:nvPr/>
        </p:nvSpPr>
        <p:spPr>
          <a:xfrm>
            <a:off x="7457978" y="1518939"/>
            <a:ext cx="1958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smtClean="0"/>
              <a:t>109</a:t>
            </a:r>
            <a:r>
              <a:rPr lang="zh-TW" altLang="en-US" sz="1100" b="1" dirty="0" smtClean="0"/>
              <a:t>年度</a:t>
            </a:r>
            <a:endParaRPr lang="en-US" altLang="zh-TW" sz="1100" b="1" dirty="0" smtClean="0"/>
          </a:p>
          <a:p>
            <a:r>
              <a:rPr lang="en-US" altLang="zh-TW" sz="1100" b="1" dirty="0" smtClean="0"/>
              <a:t>U-START</a:t>
            </a:r>
          </a:p>
          <a:p>
            <a:r>
              <a:rPr lang="zh-TW" altLang="en-US" sz="1100" b="1" dirty="0" smtClean="0"/>
              <a:t>創新創業計畫申請</a:t>
            </a:r>
            <a:endParaRPr lang="en-US" altLang="zh-TW" sz="1100" b="1" dirty="0" smtClean="0"/>
          </a:p>
        </p:txBody>
      </p:sp>
      <p:sp>
        <p:nvSpPr>
          <p:cNvPr id="14" name="TextBox 35"/>
          <p:cNvSpPr txBox="1"/>
          <p:nvPr/>
        </p:nvSpPr>
        <p:spPr>
          <a:xfrm>
            <a:off x="7122678" y="2473618"/>
            <a:ext cx="28147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ts val="1500"/>
              </a:lnSpc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TW" sz="1050" dirty="0" smtClean="0"/>
              <a:t>Pitch DAY</a:t>
            </a:r>
            <a:r>
              <a:rPr lang="zh-TW" altLang="en-US" sz="1050" dirty="0" smtClean="0"/>
              <a:t> 電梯簡報大賽</a:t>
            </a:r>
            <a:endParaRPr lang="en-US" altLang="zh-TW" sz="1050" dirty="0" smtClean="0"/>
          </a:p>
          <a:p>
            <a:endParaRPr lang="en-US" altLang="zh-CN" sz="1050" dirty="0" smtClean="0"/>
          </a:p>
          <a:p>
            <a:endParaRPr lang="en-US" altLang="zh-CN" sz="1050" dirty="0"/>
          </a:p>
          <a:p>
            <a:endParaRPr lang="en-US" altLang="zh-CN" sz="1050" dirty="0" smtClean="0"/>
          </a:p>
          <a:p>
            <a:endParaRPr lang="en-US" altLang="zh-CN" sz="1050" dirty="0"/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等後續加值服務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798456" y="2994509"/>
            <a:ext cx="14407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不通過團隊給予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回饋建</a:t>
            </a:r>
            <a:r>
              <a:rPr lang="zh-TW" altLang="en-US" b="1" dirty="0"/>
              <a:t>議</a:t>
            </a:r>
            <a:endParaRPr lang="en-US" altLang="zh-TW" b="1" dirty="0" smtClean="0"/>
          </a:p>
        </p:txBody>
      </p:sp>
      <p:sp>
        <p:nvSpPr>
          <p:cNvPr id="40" name="爆炸 1 39"/>
          <p:cNvSpPr/>
          <p:nvPr/>
        </p:nvSpPr>
        <p:spPr>
          <a:xfrm rot="418661">
            <a:off x="6086910" y="3724200"/>
            <a:ext cx="2374768" cy="127012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你，就是下個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創業</a:t>
            </a:r>
            <a:r>
              <a:rPr lang="en-US" altLang="zh-TW" dirty="0" smtClean="0"/>
              <a:t>CEO!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4918055" y="1705054"/>
            <a:ext cx="121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err="1" smtClean="0"/>
              <a:t>StartUP</a:t>
            </a:r>
            <a:endParaRPr lang="en-US" altLang="zh-TW" sz="1100" b="1" dirty="0" smtClean="0"/>
          </a:p>
          <a:p>
            <a:pPr algn="ctr"/>
            <a:r>
              <a:rPr lang="en-US" altLang="zh-TW" sz="700" b="1" dirty="0" smtClean="0"/>
              <a:t>Weekend X CEO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4501523" y="1200236"/>
            <a:ext cx="29756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/>
              <a:t>培育</a:t>
            </a:r>
            <a:r>
              <a:rPr lang="zh-TW" altLang="en-US" sz="1400" b="1" dirty="0" smtClean="0"/>
              <a:t>階段 </a:t>
            </a:r>
            <a:endParaRPr lang="en-US" altLang="zh-TW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zh-TW" altLang="en-US" sz="1200" b="1" dirty="0" smtClean="0">
                <a:solidFill>
                  <a:schemeClr val="accent2">
                    <a:lumMod val="75000"/>
                  </a:schemeClr>
                </a:solidFill>
              </a:rPr>
              <a:t>陪跑教練</a:t>
            </a:r>
            <a:r>
              <a:rPr lang="en-US" altLang="zh-TW" sz="1200" b="1" dirty="0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zh-TW" altLang="en-US" sz="1200" b="1" dirty="0" smtClean="0">
                <a:solidFill>
                  <a:schemeClr val="accent2">
                    <a:lumMod val="75000"/>
                  </a:schemeClr>
                </a:solidFill>
              </a:rPr>
              <a:t>創業導師 </a:t>
            </a:r>
            <a:endParaRPr lang="zh-TW" alt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9144000" y="4524269"/>
            <a:ext cx="9573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/>
              <a:t>(</a:t>
            </a:r>
            <a:r>
              <a:rPr lang="zh-TW" altLang="en-US" sz="800" b="1" dirty="0" smtClean="0"/>
              <a:t>定點諮詢</a:t>
            </a:r>
            <a:r>
              <a:rPr lang="en-US" altLang="zh-TW" sz="800" b="1" dirty="0" smtClean="0"/>
              <a:t>)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3683216" y="2871688"/>
            <a:ext cx="1637241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100" b="1" dirty="0" smtClean="0">
                <a:solidFill>
                  <a:srgbClr val="0000FF"/>
                </a:solidFill>
              </a:rPr>
              <a:t>優秀案件</a:t>
            </a:r>
            <a:endParaRPr lang="en-US" altLang="zh-TW" sz="1100" b="1" dirty="0" smtClean="0">
              <a:solidFill>
                <a:srgbClr val="0000FF"/>
              </a:solidFill>
            </a:endParaRPr>
          </a:p>
          <a:p>
            <a:r>
              <a:rPr lang="zh-TW" altLang="en-US" sz="1100" b="1" dirty="0" smtClean="0">
                <a:solidFill>
                  <a:srgbClr val="0000FF"/>
                </a:solidFill>
              </a:rPr>
              <a:t>新增隨到隨審機制</a:t>
            </a:r>
            <a:endParaRPr lang="en-US" altLang="zh-TW" sz="1100" b="1" dirty="0" smtClean="0">
              <a:solidFill>
                <a:srgbClr val="0000FF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683216" y="3410946"/>
            <a:ext cx="1636614" cy="6001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100" b="1" dirty="0" smtClean="0"/>
              <a:t>提供</a:t>
            </a:r>
            <a:endParaRPr lang="en-US" altLang="zh-TW" sz="1100" b="1" dirty="0" smtClean="0"/>
          </a:p>
          <a:p>
            <a:r>
              <a:rPr lang="en-US" altLang="zh-TW" sz="1100" b="1" dirty="0" smtClean="0"/>
              <a:t>1.</a:t>
            </a:r>
            <a:r>
              <a:rPr lang="zh-TW" altLang="en-US" sz="1100" b="1" dirty="0" smtClean="0"/>
              <a:t>定點諮詢</a:t>
            </a:r>
            <a:endParaRPr lang="en-US" altLang="zh-TW" sz="1100" b="1" dirty="0" smtClean="0"/>
          </a:p>
          <a:p>
            <a:r>
              <a:rPr lang="en-US" altLang="zh-TW" sz="1100" b="1" dirty="0" smtClean="0"/>
              <a:t>2.</a:t>
            </a:r>
            <a:r>
              <a:rPr lang="zh-TW" altLang="en-US" sz="1100" b="1" dirty="0" smtClean="0"/>
              <a:t>實作空間</a:t>
            </a:r>
            <a:r>
              <a:rPr lang="en-US" altLang="zh-TW" sz="1100" b="1" dirty="0" smtClean="0"/>
              <a:t>/</a:t>
            </a:r>
            <a:r>
              <a:rPr lang="zh-TW" altLang="en-US" sz="1100" b="1" dirty="0" smtClean="0"/>
              <a:t>討論室開放</a:t>
            </a:r>
            <a:endParaRPr lang="en-US" altLang="zh-TW" sz="1100" b="1" dirty="0" smtClean="0"/>
          </a:p>
        </p:txBody>
      </p:sp>
      <p:pic>
        <p:nvPicPr>
          <p:cNvPr id="38" name="Picture 6" descr="ãé»æ¢¯ç°¡å ±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216" y="2778020"/>
            <a:ext cx="1486747" cy="52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向下箭號 19"/>
          <p:cNvSpPr/>
          <p:nvPr/>
        </p:nvSpPr>
        <p:spPr>
          <a:xfrm>
            <a:off x="2415253" y="2575678"/>
            <a:ext cx="118543" cy="349031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905202" y="3335759"/>
            <a:ext cx="1100473" cy="1188510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757077" y="1868844"/>
            <a:ext cx="957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見面會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52149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26067" y="617541"/>
            <a:ext cx="341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創業團隊 申請資格</a:t>
            </a:r>
            <a:endParaRPr lang="zh-TW" altLang="en-US" sz="2800" dirty="0"/>
          </a:p>
        </p:txBody>
      </p:sp>
      <p:sp>
        <p:nvSpPr>
          <p:cNvPr id="6" name="圓角矩形 5"/>
          <p:cNvSpPr/>
          <p:nvPr/>
        </p:nvSpPr>
        <p:spPr>
          <a:xfrm>
            <a:off x="2812093" y="552011"/>
            <a:ext cx="3519814" cy="654279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916" b="97892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14997">
            <a:off x="842979" y="30274"/>
            <a:ext cx="1455312" cy="19097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455" l="3756" r="98592">
                        <a14:foregroundMark x1="86854" y1="59673" x2="93427" y2="77112"/>
                        <a14:backgroundMark x1="82160" y1="61035" x2="81690" y2="63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9211" y="797976"/>
            <a:ext cx="2304789" cy="397116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44801"/>
            <a:ext cx="1202499" cy="1298699"/>
          </a:xfrm>
          <a:prstGeom prst="rect">
            <a:avLst/>
          </a:prstGeom>
        </p:spPr>
      </p:pic>
      <p:sp>
        <p:nvSpPr>
          <p:cNvPr id="14" name="摺角紙張 13"/>
          <p:cNvSpPr/>
          <p:nvPr/>
        </p:nvSpPr>
        <p:spPr>
          <a:xfrm>
            <a:off x="2495021" y="1661562"/>
            <a:ext cx="4223103" cy="3001894"/>
          </a:xfrm>
          <a:prstGeom prst="foldedCorner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724327" y="1924245"/>
            <a:ext cx="43081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solidFill>
                  <a:srgbClr val="5C16BA"/>
                </a:solidFill>
              </a:rPr>
              <a:t>1.</a:t>
            </a:r>
            <a:r>
              <a:rPr lang="zh-TW" altLang="en-US" sz="2400" b="1" dirty="0" smtClean="0">
                <a:solidFill>
                  <a:srgbClr val="5C16BA"/>
                </a:solidFill>
              </a:rPr>
              <a:t>桃園區在校團隊優先</a:t>
            </a:r>
            <a:endParaRPr lang="en-US" altLang="zh-TW" sz="2400" b="1" dirty="0" smtClean="0">
              <a:solidFill>
                <a:srgbClr val="5C16BA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solidFill>
                  <a:srgbClr val="5C16BA"/>
                </a:solidFill>
              </a:rPr>
              <a:t>2.</a:t>
            </a:r>
            <a:r>
              <a:rPr lang="zh-TW" altLang="en-US" sz="2400" b="1" dirty="0" smtClean="0">
                <a:solidFill>
                  <a:srgbClr val="5C16BA"/>
                </a:solidFill>
              </a:rPr>
              <a:t>已畢業欲創業之團隊</a:t>
            </a:r>
            <a:endParaRPr lang="en-US" altLang="zh-TW" sz="2400" b="1" dirty="0">
              <a:solidFill>
                <a:srgbClr val="5C16BA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solidFill>
                  <a:srgbClr val="5C16BA"/>
                </a:solidFill>
              </a:rPr>
              <a:t>3.</a:t>
            </a:r>
            <a:r>
              <a:rPr lang="zh-TW" altLang="en-US" sz="2400" b="1" dirty="0" smtClean="0">
                <a:solidFill>
                  <a:srgbClr val="5C16BA"/>
                </a:solidFill>
              </a:rPr>
              <a:t>正在創業之團隊</a:t>
            </a:r>
            <a:endParaRPr lang="en-US" altLang="zh-TW" sz="2400" b="1" dirty="0" smtClean="0">
              <a:solidFill>
                <a:srgbClr val="5C16BA"/>
              </a:solidFill>
            </a:endParaRPr>
          </a:p>
          <a:p>
            <a:r>
              <a:rPr lang="zh-TW" altLang="en-US" sz="2400" b="1" dirty="0">
                <a:solidFill>
                  <a:srgbClr val="5C16BA"/>
                </a:solidFill>
              </a:rPr>
              <a:t> </a:t>
            </a:r>
            <a:r>
              <a:rPr lang="zh-TW" altLang="en-US" sz="2400" b="1" dirty="0" smtClean="0">
                <a:solidFill>
                  <a:srgbClr val="5C16BA"/>
                </a:solidFill>
              </a:rPr>
              <a:t>    </a:t>
            </a:r>
            <a:r>
              <a:rPr lang="en-US" altLang="zh-TW" sz="2400" b="1" dirty="0" smtClean="0">
                <a:solidFill>
                  <a:srgbClr val="5C16BA"/>
                </a:solidFill>
              </a:rPr>
              <a:t>(</a:t>
            </a:r>
            <a:r>
              <a:rPr lang="zh-TW" altLang="en-US" sz="2400" b="1" dirty="0" smtClean="0">
                <a:solidFill>
                  <a:srgbClr val="5C16BA"/>
                </a:solidFill>
              </a:rPr>
              <a:t>畢業五年內校友團隊</a:t>
            </a:r>
            <a:r>
              <a:rPr lang="en-US" altLang="zh-TW" sz="2400" b="1" dirty="0" smtClean="0">
                <a:solidFill>
                  <a:srgbClr val="5C16BA"/>
                </a:solidFill>
              </a:rPr>
              <a:t>)</a:t>
            </a:r>
          </a:p>
          <a:p>
            <a:endParaRPr lang="en-US" altLang="zh-TW" sz="2400" b="1" dirty="0">
              <a:solidFill>
                <a:srgbClr val="5C16BA"/>
              </a:solidFill>
            </a:endParaRPr>
          </a:p>
          <a:p>
            <a:r>
              <a:rPr lang="zh-TW" altLang="en-US" sz="1800" b="1" dirty="0" smtClean="0">
                <a:solidFill>
                  <a:srgbClr val="5C16BA"/>
                </a:solidFill>
              </a:rPr>
              <a:t>歡迎具有創業構想，</a:t>
            </a:r>
            <a:endParaRPr lang="en-US" altLang="zh-TW" sz="1800" b="1" dirty="0" smtClean="0">
              <a:solidFill>
                <a:srgbClr val="5C16BA"/>
              </a:solidFill>
            </a:endParaRPr>
          </a:p>
          <a:p>
            <a:r>
              <a:rPr lang="zh-TW" altLang="en-US" sz="1800" b="1" dirty="0" smtClean="0">
                <a:solidFill>
                  <a:srgbClr val="5C16BA"/>
                </a:solidFill>
              </a:rPr>
              <a:t>施展創業抱負的團隊來申請唷</a:t>
            </a:r>
            <a:r>
              <a:rPr lang="en-US" altLang="zh-TW" sz="1800" b="1" dirty="0" smtClean="0">
                <a:solidFill>
                  <a:srgbClr val="5C16BA"/>
                </a:solidFill>
              </a:rPr>
              <a:t>!</a:t>
            </a:r>
            <a:endParaRPr lang="en-US" altLang="zh-TW" sz="1800" b="1" dirty="0">
              <a:solidFill>
                <a:srgbClr val="5C16BA"/>
              </a:solidFill>
            </a:endParaRPr>
          </a:p>
          <a:p>
            <a:endParaRPr lang="en-US" altLang="zh-TW" sz="1600" b="1" dirty="0" smtClean="0">
              <a:solidFill>
                <a:srgbClr val="5C16BA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806" r="89718">
                        <a14:foregroundMark x1="67137" y1="81481" x2="67137" y2="81481"/>
                        <a14:foregroundMark x1="50202" y1="85668" x2="75202" y2="79549"/>
                        <a14:foregroundMark x1="50605" y1="90982" x2="76815" y2="83897"/>
                        <a14:foregroundMark x1="52419" y1="94686" x2="78831" y2="88728"/>
                        <a14:foregroundMark x1="61895" y1="97424" x2="76210" y2="9355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85939">
            <a:off x="1510694" y="2457837"/>
            <a:ext cx="1285086" cy="1608949"/>
          </a:xfrm>
          <a:prstGeom prst="rect">
            <a:avLst/>
          </a:prstGeom>
          <a:noFill/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784" b="89865" l="1987" r="99338">
                        <a14:foregroundMark x1="9934" y1="31757" x2="13245" y2="78378"/>
                        <a14:foregroundMark x1="84768" y1="34459" x2="86755" y2="83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686" y="4258333"/>
            <a:ext cx="615067" cy="60284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353" b="8920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28884">
            <a:off x="130559" y="1827659"/>
            <a:ext cx="1092456" cy="13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51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17701" y="206194"/>
            <a:ext cx="1753672" cy="654279"/>
          </a:xfrm>
          <a:prstGeom prst="roundRect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15373" y="271723"/>
            <a:ext cx="656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遴選標準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17701" y="994229"/>
            <a:ext cx="8498114" cy="3788229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图片 69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89034" y="1180762"/>
            <a:ext cx="849252" cy="89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9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43405" y="2301489"/>
            <a:ext cx="940510" cy="99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9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89034" y="3518830"/>
            <a:ext cx="943597" cy="99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332631" y="1233700"/>
            <a:ext cx="2612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整體規劃</a:t>
            </a:r>
            <a:r>
              <a:rPr lang="en-US" altLang="zh-TW" sz="1600" b="1" dirty="0" smtClean="0"/>
              <a:t>(40%)</a:t>
            </a:r>
            <a:endParaRPr lang="zh-TW" altLang="en-US" sz="16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392893" y="2376265"/>
            <a:ext cx="2612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市場潛力</a:t>
            </a:r>
            <a:r>
              <a:rPr lang="en-US" altLang="zh-TW" sz="1600" b="1" dirty="0" smtClean="0"/>
              <a:t>(40%)</a:t>
            </a:r>
            <a:endParaRPr lang="zh-TW" altLang="en-US" sz="16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332631" y="1572254"/>
            <a:ext cx="451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創新性、產品與服務、獲利方式。</a:t>
            </a:r>
            <a:endParaRPr lang="zh-TW" altLang="en-US" sz="1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392892" y="3789686"/>
            <a:ext cx="2612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團隊執行力</a:t>
            </a:r>
            <a:r>
              <a:rPr lang="en-US" altLang="zh-TW" sz="1600" b="1" dirty="0" smtClean="0"/>
              <a:t>(</a:t>
            </a:r>
            <a:r>
              <a:rPr lang="en-US" altLang="zh-TW" sz="1600" b="1" dirty="0"/>
              <a:t>2</a:t>
            </a:r>
            <a:r>
              <a:rPr lang="en-US" altLang="zh-TW" sz="1600" b="1" dirty="0" smtClean="0"/>
              <a:t>0%)</a:t>
            </a:r>
            <a:endParaRPr lang="zh-TW" altLang="en-US" sz="16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392893" y="2744828"/>
            <a:ext cx="451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市場狀況、競爭者分析、目標族群描述。</a:t>
            </a:r>
            <a:endParaRPr lang="zh-TW" altLang="en-US" sz="1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392893" y="4069776"/>
            <a:ext cx="451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團隊成員背景、工作分配能力、團隊經驗。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52731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274158" y="999672"/>
            <a:ext cx="8498114" cy="4064000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圓角矩形 1"/>
          <p:cNvSpPr/>
          <p:nvPr/>
        </p:nvSpPr>
        <p:spPr>
          <a:xfrm>
            <a:off x="317701" y="206194"/>
            <a:ext cx="3775328" cy="654279"/>
          </a:xfrm>
          <a:prstGeom prst="roundRect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5373" y="271723"/>
            <a:ext cx="656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入圍團隊權利與義務</a:t>
            </a:r>
            <a:endParaRPr lang="zh-TW" altLang="en-US" sz="2800" b="1" dirty="0"/>
          </a:p>
        </p:txBody>
      </p:sp>
      <p:sp>
        <p:nvSpPr>
          <p:cNvPr id="22" name="矩形 21"/>
          <p:cNvSpPr/>
          <p:nvPr/>
        </p:nvSpPr>
        <p:spPr>
          <a:xfrm>
            <a:off x="6277225" y="1163258"/>
            <a:ext cx="1798260" cy="791461"/>
          </a:xfrm>
          <a:prstGeom prst="rect">
            <a:avLst/>
          </a:prstGeom>
          <a:noFill/>
          <a:ln w="38100">
            <a:solidFill>
              <a:srgbClr val="86B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1" b="29776" l="54889" r="100000">
                        <a14:foregroundMark x1="87479" y1="11461" x2="87479" y2="11461"/>
                        <a14:foregroundMark x1="88508" y1="12189" x2="88508" y2="12189"/>
                        <a14:foregroundMark x1="90309" y1="15100" x2="90309" y2="15100"/>
                        <a14:foregroundMark x1="90223" y1="17101" x2="90223" y2="17101"/>
                        <a14:foregroundMark x1="88679" y1="10127" x2="88679" y2="10127"/>
                        <a14:foregroundMark x1="89194" y1="10006" x2="89194" y2="10006"/>
                        <a14:foregroundMark x1="69383" y1="8490" x2="69383" y2="8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51" b="69812"/>
          <a:stretch/>
        </p:blipFill>
        <p:spPr>
          <a:xfrm>
            <a:off x="7398958" y="1163258"/>
            <a:ext cx="676527" cy="63690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5786" y="1148744"/>
            <a:ext cx="1835055" cy="829128"/>
          </a:xfrm>
          <a:prstGeom prst="rect">
            <a:avLst/>
          </a:prstGeom>
        </p:spPr>
      </p:pic>
      <p:pic>
        <p:nvPicPr>
          <p:cNvPr id="28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1" b="29776" l="54889" r="100000">
                        <a14:foregroundMark x1="87479" y1="11461" x2="87479" y2="11461"/>
                        <a14:foregroundMark x1="88508" y1="12189" x2="88508" y2="12189"/>
                        <a14:foregroundMark x1="90309" y1="15100" x2="90309" y2="15100"/>
                        <a14:foregroundMark x1="90223" y1="17101" x2="90223" y2="17101"/>
                        <a14:foregroundMark x1="88679" y1="10127" x2="88679" y2="10127"/>
                        <a14:foregroundMark x1="89194" y1="10006" x2="89194" y2="10006"/>
                        <a14:foregroundMark x1="69383" y1="8490" x2="69383" y2="8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51" b="69812"/>
          <a:stretch/>
        </p:blipFill>
        <p:spPr>
          <a:xfrm>
            <a:off x="2092876" y="1163258"/>
            <a:ext cx="676527" cy="63690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71143" y="1163258"/>
            <a:ext cx="1798260" cy="791461"/>
          </a:xfrm>
          <a:prstGeom prst="rect">
            <a:avLst/>
          </a:prstGeom>
          <a:solidFill>
            <a:schemeClr val="bg1"/>
          </a:solidFill>
          <a:ln w="38100">
            <a:solidFill>
              <a:srgbClr val="86B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1164666" y="1276942"/>
            <a:ext cx="96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權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利</a:t>
            </a:r>
          </a:p>
        </p:txBody>
      </p:sp>
      <p:sp>
        <p:nvSpPr>
          <p:cNvPr id="32" name="圓角矩形 31"/>
          <p:cNvSpPr/>
          <p:nvPr/>
        </p:nvSpPr>
        <p:spPr>
          <a:xfrm>
            <a:off x="660923" y="1953876"/>
            <a:ext cx="2418699" cy="27500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828037" y="1276942"/>
            <a:ext cx="96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義務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432952" y="1093993"/>
            <a:ext cx="96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撤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銷資格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1" b="29776" l="54889" r="100000">
                        <a14:foregroundMark x1="87479" y1="11461" x2="87479" y2="11461"/>
                        <a14:foregroundMark x1="88508" y1="12189" x2="88508" y2="12189"/>
                        <a14:foregroundMark x1="90309" y1="15100" x2="90309" y2="15100"/>
                        <a14:foregroundMark x1="90223" y1="17101" x2="90223" y2="17101"/>
                        <a14:foregroundMark x1="88679" y1="10127" x2="88679" y2="10127"/>
                        <a14:foregroundMark x1="89194" y1="10006" x2="89194" y2="10006"/>
                        <a14:foregroundMark x1="69383" y1="8490" x2="69383" y2="8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51" b="69812"/>
          <a:stretch/>
        </p:blipFill>
        <p:spPr>
          <a:xfrm>
            <a:off x="2111774" y="1156001"/>
            <a:ext cx="676527" cy="636904"/>
          </a:xfrm>
          <a:prstGeom prst="rect">
            <a:avLst/>
          </a:prstGeom>
        </p:spPr>
      </p:pic>
      <p:sp>
        <p:nvSpPr>
          <p:cNvPr id="34" name="圓角矩形 33"/>
          <p:cNvSpPr/>
          <p:nvPr/>
        </p:nvSpPr>
        <p:spPr>
          <a:xfrm>
            <a:off x="3313866" y="1970615"/>
            <a:ext cx="2418699" cy="27500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5967005" y="1953876"/>
            <a:ext cx="2418699" cy="27500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737500" y="2265798"/>
            <a:ext cx="226554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 smtClean="0"/>
              <a:t>免費接受校內外創業專家諮詢輔導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協助進行商業模式驗證、募資</a:t>
            </a:r>
            <a:r>
              <a:rPr lang="zh-TW" altLang="en-US" b="1" dirty="0" smtClean="0"/>
              <a:t>輔導</a:t>
            </a:r>
            <a:r>
              <a:rPr lang="zh-TW" altLang="en-US" b="1" dirty="0"/>
              <a:t>及申請政府相關</a:t>
            </a:r>
            <a:r>
              <a:rPr lang="zh-TW" altLang="en-US" b="1" dirty="0" smtClean="0"/>
              <a:t>計畫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各項外部創業資源鏈</a:t>
            </a:r>
            <a:r>
              <a:rPr lang="zh-TW" altLang="en-US" b="1" dirty="0" smtClean="0"/>
              <a:t>結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申請</a:t>
            </a:r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</a:rPr>
              <a:t>18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萬元創新創業激勵實施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方案</a:t>
            </a:r>
            <a:endParaRPr lang="en-US" altLang="zh-TW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中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原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大學衍生企業申請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3390125" y="1984474"/>
            <a:ext cx="226554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團隊須簽訂進駐輔導</a:t>
            </a:r>
            <a:r>
              <a:rPr lang="zh-TW" altLang="en-US" b="1" dirty="0" smtClean="0"/>
              <a:t>意向表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完成一份完整營運計畫書及</a:t>
            </a:r>
            <a:r>
              <a:rPr lang="zh-TW" altLang="en-US" b="1" dirty="0" smtClean="0"/>
              <a:t>簡報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每月接受諮詢</a:t>
            </a:r>
            <a:r>
              <a:rPr lang="zh-TW" altLang="en-US" b="1" dirty="0" smtClean="0"/>
              <a:t>及參與一堂創業課程並提出問題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/>
              <a:t>配合輔導措施、媒體廣宣與採訪</a:t>
            </a:r>
            <a:r>
              <a:rPr lang="zh-TW" altLang="en-US" b="1" dirty="0" smtClean="0"/>
              <a:t>、研習</a:t>
            </a:r>
            <a:r>
              <a:rPr lang="zh-TW" altLang="en-US" b="1" dirty="0"/>
              <a:t>講座</a:t>
            </a:r>
            <a:r>
              <a:rPr lang="en-US" altLang="zh-TW" b="1" dirty="0"/>
              <a:t>,</a:t>
            </a:r>
            <a:r>
              <a:rPr lang="zh-TW" altLang="en-US" b="1" dirty="0"/>
              <a:t>並提供創業成果做為</a:t>
            </a:r>
            <a:r>
              <a:rPr lang="zh-TW" altLang="en-US" b="1" dirty="0" smtClean="0"/>
              <a:t>相關</a:t>
            </a:r>
            <a:r>
              <a:rPr lang="zh-TW" altLang="en-US" b="1" dirty="0"/>
              <a:t>活動之分享與學習</a:t>
            </a:r>
            <a:r>
              <a:rPr lang="zh-TW" altLang="en-US" b="1" dirty="0" smtClean="0"/>
              <a:t>用途</a:t>
            </a:r>
            <a:endParaRPr lang="en-US" altLang="zh-TW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提供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團隊創業相關資料</a:t>
            </a:r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以供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計畫報告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分析</a:t>
            </a:r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不作為其他用途使用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081198" y="2458158"/>
            <a:ext cx="22655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申請進駐創業內容與實際執行不符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進駐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團隊涉及違法情事</a:t>
            </a:r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經查屬實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違反創客空間相關規定</a:t>
            </a:r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經告知仍未見改善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b="1" dirty="0" smtClean="0">
                <a:solidFill>
                  <a:schemeClr val="tx2">
                    <a:lumMod val="50000"/>
                  </a:schemeClr>
                </a:solidFill>
              </a:rPr>
              <a:t>其他</a:t>
            </a:r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</a:rPr>
              <a:t>重大違規事項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21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43538" y="219079"/>
            <a:ext cx="3707606" cy="47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文本框 11"/>
          <p:cNvSpPr txBox="1">
            <a:spLocks noChangeArrowheads="1"/>
          </p:cNvSpPr>
          <p:nvPr/>
        </p:nvSpPr>
        <p:spPr bwMode="auto">
          <a:xfrm>
            <a:off x="842963" y="1715694"/>
            <a:ext cx="4266066" cy="8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5000" b="1" dirty="0" smtClean="0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近年創業</a:t>
            </a:r>
            <a:r>
              <a:rPr lang="zh-TW" altLang="en-US" sz="5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團</a:t>
            </a:r>
            <a:r>
              <a:rPr lang="zh-TW" altLang="en-US" sz="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隊</a:t>
            </a: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0" name="文本框 12"/>
          <p:cNvSpPr txBox="1">
            <a:spLocks noChangeArrowheads="1"/>
          </p:cNvSpPr>
          <p:nvPr/>
        </p:nvSpPr>
        <p:spPr bwMode="auto">
          <a:xfrm>
            <a:off x="842969" y="2502695"/>
            <a:ext cx="260746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 Teams</a:t>
            </a:r>
          </a:p>
        </p:txBody>
      </p:sp>
      <p:sp>
        <p:nvSpPr>
          <p:cNvPr id="14" name="矩形 13"/>
          <p:cNvSpPr/>
          <p:nvPr/>
        </p:nvSpPr>
        <p:spPr>
          <a:xfrm>
            <a:off x="1" y="1828801"/>
            <a:ext cx="792956" cy="1176338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07263" y="2843213"/>
            <a:ext cx="2493169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161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 35"/>
          <p:cNvSpPr/>
          <p:nvPr/>
        </p:nvSpPr>
        <p:spPr>
          <a:xfrm rot="2700000">
            <a:off x="-394692" y="4511873"/>
            <a:ext cx="1246584" cy="721520"/>
          </a:xfrm>
          <a:custGeom>
            <a:avLst/>
            <a:gdLst>
              <a:gd name="connsiteX0" fmla="*/ 0 w 1662262"/>
              <a:gd name="connsiteY0" fmla="*/ 81719 h 963420"/>
              <a:gd name="connsiteX1" fmla="*/ 37700 w 1662262"/>
              <a:gd name="connsiteY1" fmla="*/ 50614 h 963420"/>
              <a:gd name="connsiteX2" fmla="*/ 203399 w 1662262"/>
              <a:gd name="connsiteY2" fmla="*/ 0 h 963420"/>
              <a:gd name="connsiteX3" fmla="*/ 1388814 w 1662262"/>
              <a:gd name="connsiteY3" fmla="*/ 0 h 963420"/>
              <a:gd name="connsiteX4" fmla="*/ 1661888 w 1662262"/>
              <a:gd name="connsiteY4" fmla="*/ 181005 h 963420"/>
              <a:gd name="connsiteX5" fmla="*/ 1662262 w 1662262"/>
              <a:gd name="connsiteY5" fmla="*/ 182859 h 963420"/>
              <a:gd name="connsiteX6" fmla="*/ 881701 w 1662262"/>
              <a:gd name="connsiteY6" fmla="*/ 963420 h 96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2" h="963420">
                <a:moveTo>
                  <a:pt x="0" y="81719"/>
                </a:moveTo>
                <a:lnTo>
                  <a:pt x="37700" y="50614"/>
                </a:lnTo>
                <a:cubicBezTo>
                  <a:pt x="85000" y="18659"/>
                  <a:pt x="142020" y="0"/>
                  <a:pt x="203399" y="0"/>
                </a:cubicBezTo>
                <a:lnTo>
                  <a:pt x="1388814" y="0"/>
                </a:lnTo>
                <a:cubicBezTo>
                  <a:pt x="1511572" y="0"/>
                  <a:pt x="1616897" y="74636"/>
                  <a:pt x="1661888" y="181005"/>
                </a:cubicBezTo>
                <a:lnTo>
                  <a:pt x="1662262" y="182859"/>
                </a:lnTo>
                <a:lnTo>
                  <a:pt x="881701" y="963420"/>
                </a:ln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 rot="2700000">
            <a:off x="876682" y="5424978"/>
            <a:ext cx="931069" cy="931069"/>
          </a:xfrm>
          <a:prstGeom prst="roundRect">
            <a:avLst/>
          </a:prstGeom>
          <a:solidFill>
            <a:srgbClr val="57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 rot="2700000">
            <a:off x="891782" y="4366023"/>
            <a:ext cx="502444" cy="526256"/>
          </a:xfrm>
          <a:prstGeom prst="roundRect">
            <a:avLst/>
          </a:pr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 rot="2700000">
            <a:off x="1388269" y="4725592"/>
            <a:ext cx="829866" cy="837009"/>
          </a:xfrm>
          <a:custGeom>
            <a:avLst/>
            <a:gdLst>
              <a:gd name="connsiteX0" fmla="*/ 59374 w 1105993"/>
              <a:gd name="connsiteY0" fmla="*/ 59374 h 1117010"/>
              <a:gd name="connsiteX1" fmla="*/ 202718 w 1105993"/>
              <a:gd name="connsiteY1" fmla="*/ 0 h 1117010"/>
              <a:gd name="connsiteX2" fmla="*/ 1013563 w 1105993"/>
              <a:gd name="connsiteY2" fmla="*/ 0 h 1117010"/>
              <a:gd name="connsiteX3" fmla="*/ 1092470 w 1105993"/>
              <a:gd name="connsiteY3" fmla="*/ 15930 h 1117010"/>
              <a:gd name="connsiteX4" fmla="*/ 1105993 w 1105993"/>
              <a:gd name="connsiteY4" fmla="*/ 25047 h 1117010"/>
              <a:gd name="connsiteX5" fmla="*/ 14030 w 1105993"/>
              <a:gd name="connsiteY5" fmla="*/ 1117010 h 1117010"/>
              <a:gd name="connsiteX6" fmla="*/ 0 w 1105993"/>
              <a:gd name="connsiteY6" fmla="*/ 1047518 h 1117010"/>
              <a:gd name="connsiteX7" fmla="*/ 0 w 1105993"/>
              <a:gd name="connsiteY7" fmla="*/ 202717 h 1117010"/>
              <a:gd name="connsiteX8" fmla="*/ 59374 w 1105993"/>
              <a:gd name="connsiteY8" fmla="*/ 59374 h 111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93" h="1117010">
                <a:moveTo>
                  <a:pt x="59374" y="59374"/>
                </a:moveTo>
                <a:cubicBezTo>
                  <a:pt x="96059" y="22689"/>
                  <a:pt x="146739" y="0"/>
                  <a:pt x="202718" y="0"/>
                </a:cubicBezTo>
                <a:lnTo>
                  <a:pt x="1013563" y="0"/>
                </a:lnTo>
                <a:cubicBezTo>
                  <a:pt x="1041553" y="0"/>
                  <a:pt x="1068217" y="5672"/>
                  <a:pt x="1092470" y="15930"/>
                </a:cubicBezTo>
                <a:lnTo>
                  <a:pt x="1105993" y="25047"/>
                </a:lnTo>
                <a:lnTo>
                  <a:pt x="14030" y="1117010"/>
                </a:lnTo>
                <a:lnTo>
                  <a:pt x="0" y="1047518"/>
                </a:lnTo>
                <a:lnTo>
                  <a:pt x="0" y="202717"/>
                </a:lnTo>
                <a:cubicBezTo>
                  <a:pt x="0" y="146738"/>
                  <a:pt x="22690" y="96058"/>
                  <a:pt x="59374" y="59374"/>
                </a:cubicBezTo>
                <a:close/>
              </a:path>
            </a:pathLst>
          </a:custGeom>
          <a:solidFill>
            <a:srgbClr val="56C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任意多边形 39"/>
          <p:cNvSpPr/>
          <p:nvPr/>
        </p:nvSpPr>
        <p:spPr>
          <a:xfrm rot="2700000">
            <a:off x="2535440" y="4726186"/>
            <a:ext cx="475059" cy="488156"/>
          </a:xfrm>
          <a:custGeom>
            <a:avLst/>
            <a:gdLst>
              <a:gd name="connsiteX0" fmla="*/ 30920 w 633379"/>
              <a:gd name="connsiteY0" fmla="*/ 30919 h 651061"/>
              <a:gd name="connsiteX1" fmla="*/ 105565 w 633379"/>
              <a:gd name="connsiteY1" fmla="*/ 0 h 651061"/>
              <a:gd name="connsiteX2" fmla="*/ 527814 w 633379"/>
              <a:gd name="connsiteY2" fmla="*/ 0 h 651061"/>
              <a:gd name="connsiteX3" fmla="*/ 633379 w 633379"/>
              <a:gd name="connsiteY3" fmla="*/ 105565 h 651061"/>
              <a:gd name="connsiteX4" fmla="*/ 633379 w 633379"/>
              <a:gd name="connsiteY4" fmla="*/ 356755 h 651061"/>
              <a:gd name="connsiteX5" fmla="*/ 339073 w 633379"/>
              <a:gd name="connsiteY5" fmla="*/ 651061 h 651061"/>
              <a:gd name="connsiteX6" fmla="*/ 105565 w 633379"/>
              <a:gd name="connsiteY6" fmla="*/ 651061 h 651061"/>
              <a:gd name="connsiteX7" fmla="*/ 0 w 633379"/>
              <a:gd name="connsiteY7" fmla="*/ 545496 h 651061"/>
              <a:gd name="connsiteX8" fmla="*/ 0 w 633379"/>
              <a:gd name="connsiteY8" fmla="*/ 105565 h 651061"/>
              <a:gd name="connsiteX9" fmla="*/ 30920 w 633379"/>
              <a:gd name="connsiteY9" fmla="*/ 30919 h 65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379" h="651061">
                <a:moveTo>
                  <a:pt x="30920" y="30919"/>
                </a:moveTo>
                <a:cubicBezTo>
                  <a:pt x="50023" y="11816"/>
                  <a:pt x="76414" y="0"/>
                  <a:pt x="105565" y="0"/>
                </a:cubicBezTo>
                <a:lnTo>
                  <a:pt x="527814" y="0"/>
                </a:lnTo>
                <a:cubicBezTo>
                  <a:pt x="586116" y="0"/>
                  <a:pt x="633379" y="47263"/>
                  <a:pt x="633379" y="105565"/>
                </a:cubicBezTo>
                <a:lnTo>
                  <a:pt x="633379" y="356755"/>
                </a:lnTo>
                <a:lnTo>
                  <a:pt x="339073" y="651061"/>
                </a:lnTo>
                <a:lnTo>
                  <a:pt x="105565" y="651061"/>
                </a:lnTo>
                <a:cubicBezTo>
                  <a:pt x="47263" y="651061"/>
                  <a:pt x="0" y="603798"/>
                  <a:pt x="0" y="545496"/>
                </a:cubicBezTo>
                <a:lnTo>
                  <a:pt x="0" y="105565"/>
                </a:lnTo>
                <a:cubicBezTo>
                  <a:pt x="0" y="76414"/>
                  <a:pt x="11816" y="50023"/>
                  <a:pt x="30920" y="30919"/>
                </a:cubicBezTo>
                <a:close/>
              </a:path>
            </a:pathLst>
          </a:cu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任意多边形 41"/>
          <p:cNvSpPr/>
          <p:nvPr/>
        </p:nvSpPr>
        <p:spPr>
          <a:xfrm rot="2700000">
            <a:off x="2892746" y="5019051"/>
            <a:ext cx="1389459" cy="1428750"/>
          </a:xfrm>
          <a:custGeom>
            <a:avLst/>
            <a:gdLst>
              <a:gd name="connsiteX0" fmla="*/ 90469 w 1853243"/>
              <a:gd name="connsiteY0" fmla="*/ 90469 h 1904979"/>
              <a:gd name="connsiteX1" fmla="*/ 308880 w 1853243"/>
              <a:gd name="connsiteY1" fmla="*/ 0 h 1904979"/>
              <a:gd name="connsiteX2" fmla="*/ 1544363 w 1853243"/>
              <a:gd name="connsiteY2" fmla="*/ 0 h 1904979"/>
              <a:gd name="connsiteX3" fmla="*/ 1853243 w 1853243"/>
              <a:gd name="connsiteY3" fmla="*/ 308880 h 1904979"/>
              <a:gd name="connsiteX4" fmla="*/ 1853243 w 1853243"/>
              <a:gd name="connsiteY4" fmla="*/ 1499779 h 1904979"/>
              <a:gd name="connsiteX5" fmla="*/ 1448044 w 1853243"/>
              <a:gd name="connsiteY5" fmla="*/ 1904979 h 1904979"/>
              <a:gd name="connsiteX6" fmla="*/ 308880 w 1853243"/>
              <a:gd name="connsiteY6" fmla="*/ 1904979 h 1904979"/>
              <a:gd name="connsiteX7" fmla="*/ 0 w 1853243"/>
              <a:gd name="connsiteY7" fmla="*/ 1596099 h 1904979"/>
              <a:gd name="connsiteX8" fmla="*/ 0 w 1853243"/>
              <a:gd name="connsiteY8" fmla="*/ 308880 h 1904979"/>
              <a:gd name="connsiteX9" fmla="*/ 90469 w 1853243"/>
              <a:gd name="connsiteY9" fmla="*/ 90469 h 19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3243" h="1904979">
                <a:moveTo>
                  <a:pt x="90469" y="90469"/>
                </a:moveTo>
                <a:cubicBezTo>
                  <a:pt x="146365" y="34572"/>
                  <a:pt x="223585" y="0"/>
                  <a:pt x="308880" y="0"/>
                </a:cubicBezTo>
                <a:lnTo>
                  <a:pt x="1544363" y="0"/>
                </a:lnTo>
                <a:cubicBezTo>
                  <a:pt x="1714953" y="0"/>
                  <a:pt x="1853243" y="138290"/>
                  <a:pt x="1853243" y="308880"/>
                </a:cubicBezTo>
                <a:lnTo>
                  <a:pt x="1853243" y="1499779"/>
                </a:lnTo>
                <a:lnTo>
                  <a:pt x="1448044" y="1904979"/>
                </a:lnTo>
                <a:lnTo>
                  <a:pt x="308880" y="1904979"/>
                </a:lnTo>
                <a:cubicBezTo>
                  <a:pt x="138290" y="1904979"/>
                  <a:pt x="0" y="1766689"/>
                  <a:pt x="0" y="1596099"/>
                </a:cubicBezTo>
                <a:lnTo>
                  <a:pt x="0" y="308880"/>
                </a:lnTo>
                <a:cubicBezTo>
                  <a:pt x="0" y="223584"/>
                  <a:pt x="34573" y="146365"/>
                  <a:pt x="90469" y="90469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 rot="2700000">
            <a:off x="5241433" y="5665794"/>
            <a:ext cx="1000125" cy="1028700"/>
          </a:xfrm>
          <a:prstGeom prst="roundRect">
            <a:avLst/>
          </a:pr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任意多边形 43"/>
          <p:cNvSpPr/>
          <p:nvPr/>
        </p:nvSpPr>
        <p:spPr>
          <a:xfrm rot="2700000">
            <a:off x="4458894" y="4625578"/>
            <a:ext cx="962025" cy="978694"/>
          </a:xfrm>
          <a:custGeom>
            <a:avLst/>
            <a:gdLst>
              <a:gd name="connsiteX0" fmla="*/ 65107 w 1282886"/>
              <a:gd name="connsiteY0" fmla="*/ 65107 h 1304781"/>
              <a:gd name="connsiteX1" fmla="*/ 222289 w 1282886"/>
              <a:gd name="connsiteY1" fmla="*/ 0 h 1304781"/>
              <a:gd name="connsiteX2" fmla="*/ 1111421 w 1282886"/>
              <a:gd name="connsiteY2" fmla="*/ 0 h 1304781"/>
              <a:gd name="connsiteX3" fmla="*/ 1268603 w 1282886"/>
              <a:gd name="connsiteY3" fmla="*/ 65107 h 1304781"/>
              <a:gd name="connsiteX4" fmla="*/ 1282886 w 1282886"/>
              <a:gd name="connsiteY4" fmla="*/ 86291 h 1304781"/>
              <a:gd name="connsiteX5" fmla="*/ 64396 w 1282886"/>
              <a:gd name="connsiteY5" fmla="*/ 1304781 h 1304781"/>
              <a:gd name="connsiteX6" fmla="*/ 17469 w 1282886"/>
              <a:gd name="connsiteY6" fmla="*/ 1235179 h 1304781"/>
              <a:gd name="connsiteX7" fmla="*/ 1 w 1282886"/>
              <a:gd name="connsiteY7" fmla="*/ 1148654 h 1304781"/>
              <a:gd name="connsiteX8" fmla="*/ 0 w 1282886"/>
              <a:gd name="connsiteY8" fmla="*/ 222289 h 1304781"/>
              <a:gd name="connsiteX9" fmla="*/ 65107 w 1282886"/>
              <a:gd name="connsiteY9" fmla="*/ 65107 h 130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886" h="1304781">
                <a:moveTo>
                  <a:pt x="65107" y="65107"/>
                </a:moveTo>
                <a:cubicBezTo>
                  <a:pt x="105333" y="24881"/>
                  <a:pt x="160906" y="0"/>
                  <a:pt x="222289" y="0"/>
                </a:cubicBezTo>
                <a:lnTo>
                  <a:pt x="1111421" y="0"/>
                </a:lnTo>
                <a:cubicBezTo>
                  <a:pt x="1172804" y="0"/>
                  <a:pt x="1228377" y="24881"/>
                  <a:pt x="1268603" y="65107"/>
                </a:cubicBezTo>
                <a:lnTo>
                  <a:pt x="1282886" y="86291"/>
                </a:lnTo>
                <a:lnTo>
                  <a:pt x="64396" y="1304781"/>
                </a:lnTo>
                <a:lnTo>
                  <a:pt x="17469" y="1235179"/>
                </a:lnTo>
                <a:cubicBezTo>
                  <a:pt x="6220" y="1208585"/>
                  <a:pt x="1" y="1179346"/>
                  <a:pt x="1" y="1148654"/>
                </a:cubicBezTo>
                <a:lnTo>
                  <a:pt x="0" y="222289"/>
                </a:lnTo>
                <a:cubicBezTo>
                  <a:pt x="0" y="160906"/>
                  <a:pt x="24881" y="105334"/>
                  <a:pt x="65107" y="65107"/>
                </a:cubicBez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任意多边形 45"/>
          <p:cNvSpPr/>
          <p:nvPr/>
        </p:nvSpPr>
        <p:spPr>
          <a:xfrm rot="2700000">
            <a:off x="5765013" y="5010154"/>
            <a:ext cx="288131" cy="288131"/>
          </a:xfrm>
          <a:custGeom>
            <a:avLst/>
            <a:gdLst>
              <a:gd name="connsiteX0" fmla="*/ 32657 w 384021"/>
              <a:gd name="connsiteY0" fmla="*/ 32658 h 384021"/>
              <a:gd name="connsiteX1" fmla="*/ 111500 w 384021"/>
              <a:gd name="connsiteY1" fmla="*/ 0 h 384021"/>
              <a:gd name="connsiteX2" fmla="*/ 384021 w 384021"/>
              <a:gd name="connsiteY2" fmla="*/ 0 h 384021"/>
              <a:gd name="connsiteX3" fmla="*/ 0 w 384021"/>
              <a:gd name="connsiteY3" fmla="*/ 384021 h 384021"/>
              <a:gd name="connsiteX4" fmla="*/ 0 w 384021"/>
              <a:gd name="connsiteY4" fmla="*/ 111500 h 384021"/>
              <a:gd name="connsiteX5" fmla="*/ 32657 w 384021"/>
              <a:gd name="connsiteY5" fmla="*/ 32658 h 38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021" h="384021">
                <a:moveTo>
                  <a:pt x="32657" y="32658"/>
                </a:moveTo>
                <a:cubicBezTo>
                  <a:pt x="52835" y="12480"/>
                  <a:pt x="80710" y="0"/>
                  <a:pt x="111500" y="0"/>
                </a:cubicBezTo>
                <a:lnTo>
                  <a:pt x="384021" y="0"/>
                </a:lnTo>
                <a:lnTo>
                  <a:pt x="0" y="384021"/>
                </a:lnTo>
                <a:lnTo>
                  <a:pt x="0" y="111500"/>
                </a:lnTo>
                <a:cubicBezTo>
                  <a:pt x="0" y="80710"/>
                  <a:pt x="12480" y="52835"/>
                  <a:pt x="32657" y="32658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 rot="2700000">
            <a:off x="6237247" y="4887594"/>
            <a:ext cx="1377554" cy="1416844"/>
          </a:xfrm>
          <a:custGeom>
            <a:avLst/>
            <a:gdLst>
              <a:gd name="connsiteX0" fmla="*/ 89667 w 1836815"/>
              <a:gd name="connsiteY0" fmla="*/ 89667 h 1888093"/>
              <a:gd name="connsiteX1" fmla="*/ 306142 w 1836815"/>
              <a:gd name="connsiteY1" fmla="*/ 0 h 1888093"/>
              <a:gd name="connsiteX2" fmla="*/ 1530673 w 1836815"/>
              <a:gd name="connsiteY2" fmla="*/ 0 h 1888093"/>
              <a:gd name="connsiteX3" fmla="*/ 1836815 w 1836815"/>
              <a:gd name="connsiteY3" fmla="*/ 306142 h 1888093"/>
              <a:gd name="connsiteX4" fmla="*/ 1836815 w 1836815"/>
              <a:gd name="connsiteY4" fmla="*/ 773062 h 1888093"/>
              <a:gd name="connsiteX5" fmla="*/ 721783 w 1836815"/>
              <a:gd name="connsiteY5" fmla="*/ 1888093 h 1888093"/>
              <a:gd name="connsiteX6" fmla="*/ 306142 w 1836815"/>
              <a:gd name="connsiteY6" fmla="*/ 1888093 h 1888093"/>
              <a:gd name="connsiteX7" fmla="*/ 0 w 1836815"/>
              <a:gd name="connsiteY7" fmla="*/ 1581951 h 1888093"/>
              <a:gd name="connsiteX8" fmla="*/ 0 w 1836815"/>
              <a:gd name="connsiteY8" fmla="*/ 306142 h 1888093"/>
              <a:gd name="connsiteX9" fmla="*/ 89667 w 1836815"/>
              <a:gd name="connsiteY9" fmla="*/ 89667 h 188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815" h="1888093">
                <a:moveTo>
                  <a:pt x="89667" y="89667"/>
                </a:moveTo>
                <a:cubicBezTo>
                  <a:pt x="145068" y="34266"/>
                  <a:pt x="221603" y="0"/>
                  <a:pt x="306142" y="0"/>
                </a:cubicBezTo>
                <a:lnTo>
                  <a:pt x="1530673" y="0"/>
                </a:lnTo>
                <a:cubicBezTo>
                  <a:pt x="1699751" y="0"/>
                  <a:pt x="1836815" y="137064"/>
                  <a:pt x="1836815" y="306142"/>
                </a:cubicBezTo>
                <a:lnTo>
                  <a:pt x="1836815" y="773062"/>
                </a:lnTo>
                <a:lnTo>
                  <a:pt x="721783" y="1888093"/>
                </a:lnTo>
                <a:lnTo>
                  <a:pt x="306142" y="1888093"/>
                </a:lnTo>
                <a:cubicBezTo>
                  <a:pt x="137064" y="1888093"/>
                  <a:pt x="0" y="1751029"/>
                  <a:pt x="0" y="1581951"/>
                </a:cubicBezTo>
                <a:lnTo>
                  <a:pt x="0" y="306142"/>
                </a:lnTo>
                <a:cubicBezTo>
                  <a:pt x="0" y="221603"/>
                  <a:pt x="34266" y="145067"/>
                  <a:pt x="89667" y="89667"/>
                </a:cubicBezTo>
                <a:close/>
              </a:path>
            </a:pathLst>
          </a:custGeom>
          <a:solidFill>
            <a:srgbClr val="57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 rot="2700000">
            <a:off x="8382088" y="5595998"/>
            <a:ext cx="719138" cy="739378"/>
          </a:xfrm>
          <a:prstGeom prst="roundRect">
            <a:avLst/>
          </a:pr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 rot="2700000">
            <a:off x="8141532" y="4544671"/>
            <a:ext cx="463153" cy="476250"/>
          </a:xfrm>
          <a:prstGeom prst="roundRect">
            <a:avLst/>
          </a:prstGeom>
          <a:solidFill>
            <a:srgbClr val="4E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 rot="2700000">
            <a:off x="7631909" y="5016107"/>
            <a:ext cx="276225" cy="276225"/>
          </a:xfrm>
          <a:custGeom>
            <a:avLst/>
            <a:gdLst>
              <a:gd name="connsiteX0" fmla="*/ 30109 w 367529"/>
              <a:gd name="connsiteY0" fmla="*/ 30109 h 367529"/>
              <a:gd name="connsiteX1" fmla="*/ 102797 w 367529"/>
              <a:gd name="connsiteY1" fmla="*/ 0 h 367529"/>
              <a:gd name="connsiteX2" fmla="*/ 367529 w 367529"/>
              <a:gd name="connsiteY2" fmla="*/ 0 h 367529"/>
              <a:gd name="connsiteX3" fmla="*/ 0 w 367529"/>
              <a:gd name="connsiteY3" fmla="*/ 367529 h 367529"/>
              <a:gd name="connsiteX4" fmla="*/ 0 w 367529"/>
              <a:gd name="connsiteY4" fmla="*/ 102797 h 367529"/>
              <a:gd name="connsiteX5" fmla="*/ 30109 w 367529"/>
              <a:gd name="connsiteY5" fmla="*/ 30109 h 36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529" h="367529">
                <a:moveTo>
                  <a:pt x="30109" y="30109"/>
                </a:moveTo>
                <a:cubicBezTo>
                  <a:pt x="48711" y="11506"/>
                  <a:pt x="74411" y="0"/>
                  <a:pt x="102797" y="0"/>
                </a:cubicBezTo>
                <a:lnTo>
                  <a:pt x="367529" y="0"/>
                </a:lnTo>
                <a:lnTo>
                  <a:pt x="0" y="367529"/>
                </a:lnTo>
                <a:lnTo>
                  <a:pt x="0" y="102797"/>
                </a:lnTo>
                <a:cubicBezTo>
                  <a:pt x="0" y="74411"/>
                  <a:pt x="11506" y="48711"/>
                  <a:pt x="30109" y="30109"/>
                </a:cubicBez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 rot="2700000">
            <a:off x="8291486" y="5081053"/>
            <a:ext cx="964406" cy="991790"/>
          </a:xfrm>
          <a:custGeom>
            <a:avLst/>
            <a:gdLst>
              <a:gd name="connsiteX0" fmla="*/ 62813 w 1286705"/>
              <a:gd name="connsiteY0" fmla="*/ 62812 h 1322626"/>
              <a:gd name="connsiteX1" fmla="*/ 214455 w 1286705"/>
              <a:gd name="connsiteY1" fmla="*/ 0 h 1322626"/>
              <a:gd name="connsiteX2" fmla="*/ 877486 w 1286705"/>
              <a:gd name="connsiteY2" fmla="*/ 0 h 1322626"/>
              <a:gd name="connsiteX3" fmla="*/ 1286705 w 1286705"/>
              <a:gd name="connsiteY3" fmla="*/ 409219 h 1322626"/>
              <a:gd name="connsiteX4" fmla="*/ 1286705 w 1286705"/>
              <a:gd name="connsiteY4" fmla="*/ 507658 h 1322626"/>
              <a:gd name="connsiteX5" fmla="*/ 471737 w 1286705"/>
              <a:gd name="connsiteY5" fmla="*/ 1322626 h 1322626"/>
              <a:gd name="connsiteX6" fmla="*/ 214455 w 1286705"/>
              <a:gd name="connsiteY6" fmla="*/ 1322626 h 1322626"/>
              <a:gd name="connsiteX7" fmla="*/ 0 w 1286705"/>
              <a:gd name="connsiteY7" fmla="*/ 1108171 h 1322626"/>
              <a:gd name="connsiteX8" fmla="*/ 0 w 1286705"/>
              <a:gd name="connsiteY8" fmla="*/ 214455 h 1322626"/>
              <a:gd name="connsiteX9" fmla="*/ 62813 w 1286705"/>
              <a:gd name="connsiteY9" fmla="*/ 62812 h 132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6705" h="1322626">
                <a:moveTo>
                  <a:pt x="62813" y="62812"/>
                </a:moveTo>
                <a:cubicBezTo>
                  <a:pt x="101621" y="24004"/>
                  <a:pt x="155235" y="0"/>
                  <a:pt x="214455" y="0"/>
                </a:cubicBezTo>
                <a:lnTo>
                  <a:pt x="877486" y="0"/>
                </a:lnTo>
                <a:lnTo>
                  <a:pt x="1286705" y="409219"/>
                </a:lnTo>
                <a:lnTo>
                  <a:pt x="1286705" y="507658"/>
                </a:lnTo>
                <a:lnTo>
                  <a:pt x="471737" y="1322626"/>
                </a:lnTo>
                <a:lnTo>
                  <a:pt x="214455" y="1322626"/>
                </a:lnTo>
                <a:cubicBezTo>
                  <a:pt x="96015" y="1322626"/>
                  <a:pt x="0" y="1226611"/>
                  <a:pt x="0" y="1108171"/>
                </a:cubicBezTo>
                <a:lnTo>
                  <a:pt x="0" y="214455"/>
                </a:lnTo>
                <a:cubicBezTo>
                  <a:pt x="0" y="155235"/>
                  <a:pt x="24004" y="101621"/>
                  <a:pt x="62813" y="62812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任意多边形 53"/>
          <p:cNvSpPr/>
          <p:nvPr/>
        </p:nvSpPr>
        <p:spPr>
          <a:xfrm rot="2700000">
            <a:off x="9079783" y="4716073"/>
            <a:ext cx="270272" cy="270272"/>
          </a:xfrm>
          <a:custGeom>
            <a:avLst/>
            <a:gdLst>
              <a:gd name="connsiteX0" fmla="*/ 0 w 360091"/>
              <a:gd name="connsiteY0" fmla="*/ 0 h 360092"/>
              <a:gd name="connsiteX1" fmla="*/ 360091 w 360091"/>
              <a:gd name="connsiteY1" fmla="*/ 360092 h 360092"/>
              <a:gd name="connsiteX2" fmla="*/ 85022 w 360091"/>
              <a:gd name="connsiteY2" fmla="*/ 360092 h 360092"/>
              <a:gd name="connsiteX3" fmla="*/ 0 w 360091"/>
              <a:gd name="connsiteY3" fmla="*/ 275070 h 36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91" h="360092">
                <a:moveTo>
                  <a:pt x="0" y="0"/>
                </a:moveTo>
                <a:lnTo>
                  <a:pt x="360091" y="360092"/>
                </a:lnTo>
                <a:lnTo>
                  <a:pt x="85022" y="360092"/>
                </a:lnTo>
                <a:cubicBezTo>
                  <a:pt x="38066" y="360092"/>
                  <a:pt x="0" y="322026"/>
                  <a:pt x="0" y="275070"/>
                </a:cubicBezTo>
                <a:close/>
              </a:path>
            </a:pathLst>
          </a:cu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20" y="2441510"/>
            <a:ext cx="1462990" cy="177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095" y="2527101"/>
            <a:ext cx="1728787" cy="172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423" y="2859760"/>
            <a:ext cx="1680949" cy="163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utoShape 2" descr="ãé¨åç logo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6580" y="3906802"/>
            <a:ext cx="740435" cy="740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ãvoicetube logoãçåçæå°çµæ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7" r="19255"/>
          <a:stretch/>
        </p:blipFill>
        <p:spPr bwMode="auto">
          <a:xfrm>
            <a:off x="3873816" y="1414527"/>
            <a:ext cx="2132179" cy="958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ãé®é«ç§æ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22" y="792457"/>
            <a:ext cx="1261563" cy="14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æ®çåãçåçæå°çµæ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5" t="23915" r="25374" b="30371"/>
          <a:stretch/>
        </p:blipFill>
        <p:spPr bwMode="auto">
          <a:xfrm>
            <a:off x="6660028" y="1961149"/>
            <a:ext cx="2219986" cy="750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ãç´å¬°çç©ç§æè¡ä»½æéå¬å¸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748" y="817262"/>
            <a:ext cx="2790825" cy="48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647"/>
          <a:stretch/>
        </p:blipFill>
        <p:spPr>
          <a:xfrm>
            <a:off x="1478807" y="3359957"/>
            <a:ext cx="1886751" cy="130141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xmlns="" id="{32E1E7D4-F28F-48DE-9DFE-C97FD420B4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353"/>
          <a:stretch/>
        </p:blipFill>
        <p:spPr>
          <a:xfrm>
            <a:off x="1703385" y="3900576"/>
            <a:ext cx="1736909" cy="4969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1" cstate="print"/>
          <a:srcRect l="786" r="21292" b="1942"/>
          <a:stretch/>
        </p:blipFill>
        <p:spPr>
          <a:xfrm>
            <a:off x="2141857" y="1602457"/>
            <a:ext cx="1377864" cy="171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æªæä¾ç¸çèªªæã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211" b="100000" l="1453" r="99758">
                        <a14:foregroundMark x1="45278" y1="65133" x2="44310" y2="74576"/>
                        <a14:foregroundMark x1="53753" y1="63680" x2="56659" y2="76755"/>
                        <a14:foregroundMark x1="52785" y1="75787" x2="52785" y2="75787"/>
                        <a14:foregroundMark x1="50847" y1="76271" x2="50847" y2="80387"/>
                        <a14:foregroundMark x1="44068" y1="75787" x2="33172" y2="75061"/>
                        <a14:foregroundMark x1="42615" y1="14528" x2="11864" y2="40920"/>
                        <a14:foregroundMark x1="11864" y1="48426" x2="32203" y2="80387"/>
                        <a14:foregroundMark x1="13075" y1="42857" x2="13075" y2="42857"/>
                        <a14:foregroundMark x1="13317" y1="67797" x2="13317" y2="67797"/>
                        <a14:foregroundMark x1="47700" y1="88862" x2="47700" y2="88862"/>
                        <a14:foregroundMark x1="38983" y1="68039" x2="38983" y2="68039"/>
                        <a14:foregroundMark x1="53269" y1="61985" x2="53269" y2="61985"/>
                        <a14:foregroundMark x1="44310" y1="88136" x2="44310" y2="88136"/>
                        <a14:foregroundMark x1="52058" y1="86199" x2="52058" y2="86199"/>
                        <a14:foregroundMark x1="67070" y1="85230" x2="67070" y2="85230"/>
                        <a14:foregroundMark x1="72155" y1="75545" x2="74818" y2="83777"/>
                        <a14:foregroundMark x1="65375" y1="81114" x2="65617" y2="88620"/>
                        <a14:foregroundMark x1="52542" y1="85230" x2="52785" y2="91283"/>
                        <a14:foregroundMark x1="82324" y1="64891" x2="80387" y2="72155"/>
                        <a14:foregroundMark x1="86925" y1="52058" x2="87167" y2="54964"/>
                        <a14:foregroundMark x1="89346" y1="41889" x2="88862" y2="45521"/>
                        <a14:foregroundMark x1="86925" y1="32688" x2="85714" y2="35593"/>
                        <a14:foregroundMark x1="73608" y1="39952" x2="73608" y2="47942"/>
                        <a14:foregroundMark x1="26877" y1="38741" x2="25908" y2="43826"/>
                        <a14:foregroundMark x1="28571" y1="64165" x2="31235" y2="66586"/>
                        <a14:foregroundMark x1="67797" y1="68039" x2="70218" y2="65375"/>
                        <a14:foregroundMark x1="24213" y1="47215" x2="24939" y2="51574"/>
                        <a14:foregroundMark x1="78450" y1="19613" x2="74334" y2="21792"/>
                        <a14:foregroundMark x1="65860" y1="17191" x2="64649" y2="19613"/>
                        <a14:foregroundMark x1="54237" y1="13559" x2="53269" y2="1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748" y="2833038"/>
            <a:ext cx="845757" cy="8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1.book.com.tw/image/getImage?i=https://www.books.com.tw/img/N01/150/38/N011503892_t_02.jpg&amp;v=5d2437e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74" r="21790"/>
          <a:stretch/>
        </p:blipFill>
        <p:spPr bwMode="auto">
          <a:xfrm>
            <a:off x="6123142" y="2924350"/>
            <a:ext cx="873149" cy="1575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https://scontent.ftpe8-2.fna.fbcdn.net/v/t1.0-9/66830188_3198417413532148_571031539979124736_n.png?_nc_cat=100&amp;_nc_oc=AQl2kHSbhv7Cx9H7rJbNV9n9Ohr-Ez_5rWtRNHX76zHdyNLQGducLJJmbx90PBeFKGE&amp;_nc_ht=scontent.ftpe8-2.fna&amp;oh=cd57405be0a8d57f3b183a5547a2e73d&amp;oe=5DCC9A8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473" y="783121"/>
            <a:ext cx="2778453" cy="105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3" name="標題 1"/>
          <p:cNvSpPr>
            <a:spLocks noGrp="1"/>
          </p:cNvSpPr>
          <p:nvPr>
            <p:ph type="title"/>
          </p:nvPr>
        </p:nvSpPr>
        <p:spPr>
          <a:xfrm>
            <a:off x="255745" y="143157"/>
            <a:ext cx="7886700" cy="99417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歷屆創業學長姊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7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">
              <a:schemeClr val="accent1">
                <a:lumMod val="60000"/>
                <a:lumOff val="40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69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32373" y="1506239"/>
            <a:ext cx="1663304" cy="17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片 69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65835" y="1609108"/>
            <a:ext cx="1663304" cy="17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69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0156" y="1390436"/>
            <a:ext cx="1981200" cy="20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69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4869" y="1622851"/>
            <a:ext cx="1663303" cy="17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6" name="矩形 6925"/>
          <p:cNvSpPr/>
          <p:nvPr/>
        </p:nvSpPr>
        <p:spPr>
          <a:xfrm>
            <a:off x="1" y="457202"/>
            <a:ext cx="450056" cy="371475"/>
          </a:xfrm>
          <a:prstGeom prst="rect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559" name="文本框 3118"/>
          <p:cNvSpPr txBox="1">
            <a:spLocks noChangeArrowheads="1"/>
          </p:cNvSpPr>
          <p:nvPr/>
        </p:nvSpPr>
        <p:spPr bwMode="auto">
          <a:xfrm>
            <a:off x="428631" y="457203"/>
            <a:ext cx="2093119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目錄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1" name="文本框 3120"/>
          <p:cNvSpPr txBox="1">
            <a:spLocks noChangeArrowheads="1"/>
          </p:cNvSpPr>
          <p:nvPr/>
        </p:nvSpPr>
        <p:spPr bwMode="auto">
          <a:xfrm>
            <a:off x="3115751" y="3659589"/>
            <a:ext cx="119300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Startup Resource</a:t>
            </a:r>
            <a:endParaRPr lang="zh-CN" altLang="en-US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2" name="文本框 3121"/>
          <p:cNvSpPr txBox="1">
            <a:spLocks noChangeArrowheads="1"/>
          </p:cNvSpPr>
          <p:nvPr/>
        </p:nvSpPr>
        <p:spPr bwMode="auto">
          <a:xfrm>
            <a:off x="1138350" y="3267174"/>
            <a:ext cx="12573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TW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</a:t>
            </a:r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簡介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3" name="文本框 3122"/>
          <p:cNvSpPr txBox="1">
            <a:spLocks noChangeArrowheads="1"/>
          </p:cNvSpPr>
          <p:nvPr/>
        </p:nvSpPr>
        <p:spPr bwMode="auto">
          <a:xfrm>
            <a:off x="1114696" y="3647828"/>
            <a:ext cx="119300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  US</a:t>
            </a:r>
          </a:p>
        </p:txBody>
      </p:sp>
      <p:sp>
        <p:nvSpPr>
          <p:cNvPr id="23564" name="文本框 3123"/>
          <p:cNvSpPr txBox="1">
            <a:spLocks noChangeArrowheads="1"/>
          </p:cNvSpPr>
          <p:nvPr/>
        </p:nvSpPr>
        <p:spPr bwMode="auto">
          <a:xfrm>
            <a:off x="5222226" y="3292707"/>
            <a:ext cx="147917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如何申請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5" name="文本框 3124"/>
          <p:cNvSpPr txBox="1">
            <a:spLocks noChangeArrowheads="1"/>
          </p:cNvSpPr>
          <p:nvPr/>
        </p:nvSpPr>
        <p:spPr bwMode="auto">
          <a:xfrm>
            <a:off x="4414534" y="3661816"/>
            <a:ext cx="2938461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TW" altLang="en-US" sz="1800" b="1" spc="300" dirty="0">
                <a:solidFill>
                  <a:schemeClr val="bg1"/>
                </a:solidFill>
                <a:latin typeface="+mj-ea"/>
                <a:ea typeface="+mj-ea"/>
              </a:rPr>
              <a:t>創業夢想家</a:t>
            </a:r>
            <a:endParaRPr lang="en-US" altLang="zh-TW" sz="1800" b="1" spc="3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TW" sz="1800" b="1" spc="300" dirty="0" smtClean="0">
                <a:solidFill>
                  <a:schemeClr val="bg1"/>
                </a:solidFill>
                <a:latin typeface="+mj-ea"/>
                <a:ea typeface="+mj-ea"/>
              </a:rPr>
              <a:t>CEO </a:t>
            </a:r>
            <a:r>
              <a:rPr lang="zh-TW" altLang="en-US" sz="1800" b="1" spc="300" dirty="0">
                <a:solidFill>
                  <a:schemeClr val="bg1"/>
                </a:solidFill>
                <a:latin typeface="+mj-ea"/>
                <a:ea typeface="+mj-ea"/>
              </a:rPr>
              <a:t>計畫</a:t>
            </a:r>
            <a:endParaRPr lang="en-US" altLang="zh-TW" sz="18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566" name="文本框 3125"/>
          <p:cNvSpPr txBox="1">
            <a:spLocks noChangeArrowheads="1"/>
          </p:cNvSpPr>
          <p:nvPr/>
        </p:nvSpPr>
        <p:spPr bwMode="auto">
          <a:xfrm>
            <a:off x="7235375" y="3267174"/>
            <a:ext cx="12573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</a:t>
            </a:r>
            <a:r>
              <a:rPr lang="zh-TW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業</a:t>
            </a:r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團隊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7" name="文本框 3126"/>
          <p:cNvSpPr txBox="1">
            <a:spLocks noChangeArrowheads="1"/>
          </p:cNvSpPr>
          <p:nvPr/>
        </p:nvSpPr>
        <p:spPr bwMode="auto">
          <a:xfrm>
            <a:off x="7267522" y="3643816"/>
            <a:ext cx="119300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 Teams</a:t>
            </a:r>
            <a:endParaRPr lang="en-US" altLang="zh-CN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3123"/>
          <p:cNvSpPr txBox="1">
            <a:spLocks noChangeArrowheads="1"/>
          </p:cNvSpPr>
          <p:nvPr/>
        </p:nvSpPr>
        <p:spPr bwMode="auto">
          <a:xfrm>
            <a:off x="2743313" y="3310722"/>
            <a:ext cx="157753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計畫資源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6285" y="2974195"/>
            <a:ext cx="4230144" cy="21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7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>
            <a:spLocks/>
          </p:cNvSpPr>
          <p:nvPr/>
        </p:nvSpPr>
        <p:spPr bwMode="auto">
          <a:xfrm>
            <a:off x="6435891" y="1789201"/>
            <a:ext cx="836419" cy="836419"/>
          </a:xfrm>
          <a:custGeom>
            <a:avLst/>
            <a:gdLst>
              <a:gd name="T0" fmla="*/ 837442 w 242"/>
              <a:gd name="T1" fmla="*/ 325245 h 242"/>
              <a:gd name="T2" fmla="*/ 474089 w 242"/>
              <a:gd name="T3" fmla="*/ 474027 h 242"/>
              <a:gd name="T4" fmla="*/ 325287 w 242"/>
              <a:gd name="T5" fmla="*/ 837333 h 242"/>
              <a:gd name="T6" fmla="*/ 0 w 242"/>
              <a:gd name="T7" fmla="*/ 837333 h 242"/>
              <a:gd name="T8" fmla="*/ 245696 w 242"/>
              <a:gd name="T9" fmla="*/ 245664 h 242"/>
              <a:gd name="T10" fmla="*/ 837442 w 242"/>
              <a:gd name="T11" fmla="*/ 0 h 242"/>
              <a:gd name="T12" fmla="*/ 837442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5921660" y="2625621"/>
            <a:ext cx="839593" cy="838006"/>
          </a:xfrm>
          <a:custGeom>
            <a:avLst/>
            <a:gdLst>
              <a:gd name="T0" fmla="*/ 0 w 242"/>
              <a:gd name="T1" fmla="*/ 512985 h 242"/>
              <a:gd name="T2" fmla="*/ 363989 w 242"/>
              <a:gd name="T3" fmla="*/ 363942 h 242"/>
              <a:gd name="T4" fmla="*/ 513051 w 242"/>
              <a:gd name="T5" fmla="*/ 0 h 242"/>
              <a:gd name="T6" fmla="*/ 838908 w 242"/>
              <a:gd name="T7" fmla="*/ 0 h 242"/>
              <a:gd name="T8" fmla="*/ 592782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5088416" y="2625621"/>
            <a:ext cx="833244" cy="838006"/>
          </a:xfrm>
          <a:custGeom>
            <a:avLst/>
            <a:gdLst>
              <a:gd name="T0" fmla="*/ 834509 w 241"/>
              <a:gd name="T1" fmla="*/ 838799 h 242"/>
              <a:gd name="T2" fmla="*/ 242389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0926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4571010" y="1789201"/>
            <a:ext cx="838006" cy="836419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3737764" y="1789201"/>
            <a:ext cx="833245" cy="836419"/>
          </a:xfrm>
          <a:custGeom>
            <a:avLst/>
            <a:gdLst>
              <a:gd name="T0" fmla="*/ 834509 w 241"/>
              <a:gd name="T1" fmla="*/ 325245 h 242"/>
              <a:gd name="T2" fmla="*/ 474389 w 241"/>
              <a:gd name="T3" fmla="*/ 474027 h 242"/>
              <a:gd name="T4" fmla="*/ 322030 w 241"/>
              <a:gd name="T5" fmla="*/ 837333 h 242"/>
              <a:gd name="T6" fmla="*/ 0 w 241"/>
              <a:gd name="T7" fmla="*/ 837333 h 242"/>
              <a:gd name="T8" fmla="*/ 245851 w 241"/>
              <a:gd name="T9" fmla="*/ 245664 h 242"/>
              <a:gd name="T10" fmla="*/ 834509 w 241"/>
              <a:gd name="T11" fmla="*/ 0 h 242"/>
              <a:gd name="T12" fmla="*/ 834509 w 241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3737764" y="262562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4571010" y="3138263"/>
            <a:ext cx="838006" cy="838006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4571010" y="3976271"/>
            <a:ext cx="838006" cy="838006"/>
          </a:xfrm>
          <a:custGeom>
            <a:avLst/>
            <a:gdLst>
              <a:gd name="T0" fmla="*/ 0 w 242"/>
              <a:gd name="T1" fmla="*/ 512985 h 242"/>
              <a:gd name="T2" fmla="*/ 363353 w 242"/>
              <a:gd name="T3" fmla="*/ 363942 h 242"/>
              <a:gd name="T4" fmla="*/ 515615 w 242"/>
              <a:gd name="T5" fmla="*/ 0 h 242"/>
              <a:gd name="T6" fmla="*/ 837442 w 242"/>
              <a:gd name="T7" fmla="*/ 0 h 242"/>
              <a:gd name="T8" fmla="*/ 591746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3737764" y="397627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3223534" y="3138263"/>
            <a:ext cx="834832" cy="838006"/>
          </a:xfrm>
          <a:custGeom>
            <a:avLst/>
            <a:gdLst>
              <a:gd name="T0" fmla="*/ 0 w 241"/>
              <a:gd name="T1" fmla="*/ 0 h 242"/>
              <a:gd name="T2" fmla="*/ 588658 w 241"/>
              <a:gd name="T3" fmla="*/ 245664 h 242"/>
              <a:gd name="T4" fmla="*/ 834509 w 241"/>
              <a:gd name="T5" fmla="*/ 837333 h 242"/>
              <a:gd name="T6" fmla="*/ 512479 w 241"/>
              <a:gd name="T7" fmla="*/ 837333 h 242"/>
              <a:gd name="T8" fmla="*/ 360120 w 241"/>
              <a:gd name="T9" fmla="*/ 474027 h 242"/>
              <a:gd name="T10" fmla="*/ 0 w 241"/>
              <a:gd name="T11" fmla="*/ 325245 h 242"/>
              <a:gd name="T12" fmla="*/ 0 w 241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>
            <a:off x="2385528" y="3138263"/>
            <a:ext cx="838006" cy="838006"/>
          </a:xfrm>
          <a:custGeom>
            <a:avLst/>
            <a:gdLst>
              <a:gd name="T0" fmla="*/ 838908 w 242"/>
              <a:gd name="T1" fmla="*/ 325245 h 242"/>
              <a:gd name="T2" fmla="*/ 474919 w 242"/>
              <a:gd name="T3" fmla="*/ 474027 h 242"/>
              <a:gd name="T4" fmla="*/ 322390 w 242"/>
              <a:gd name="T5" fmla="*/ 837333 h 242"/>
              <a:gd name="T6" fmla="*/ 0 w 242"/>
              <a:gd name="T7" fmla="*/ 837333 h 242"/>
              <a:gd name="T8" fmla="*/ 246126 w 242"/>
              <a:gd name="T9" fmla="*/ 245664 h 242"/>
              <a:gd name="T10" fmla="*/ 838908 w 242"/>
              <a:gd name="T11" fmla="*/ 0 h 242"/>
              <a:gd name="T12" fmla="*/ 838908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2" name="Freeform 17"/>
          <p:cNvSpPr>
            <a:spLocks/>
          </p:cNvSpPr>
          <p:nvPr/>
        </p:nvSpPr>
        <p:spPr bwMode="auto">
          <a:xfrm>
            <a:off x="1874472" y="3976271"/>
            <a:ext cx="833245" cy="838006"/>
          </a:xfrm>
          <a:custGeom>
            <a:avLst/>
            <a:gdLst>
              <a:gd name="T0" fmla="*/ 0 w 241"/>
              <a:gd name="T1" fmla="*/ 512985 h 242"/>
              <a:gd name="T2" fmla="*/ 363583 w 241"/>
              <a:gd name="T3" fmla="*/ 363942 h 242"/>
              <a:gd name="T4" fmla="*/ 512479 w 241"/>
              <a:gd name="T5" fmla="*/ 0 h 242"/>
              <a:gd name="T6" fmla="*/ 834509 w 241"/>
              <a:gd name="T7" fmla="*/ 0 h 242"/>
              <a:gd name="T8" fmla="*/ 592120 w 241"/>
              <a:gd name="T9" fmla="*/ 592705 h 242"/>
              <a:gd name="T10" fmla="*/ 0 w 241"/>
              <a:gd name="T11" fmla="*/ 838799 h 242"/>
              <a:gd name="T12" fmla="*/ 0 w 241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5475675" y="2188873"/>
            <a:ext cx="896729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8</a:t>
            </a:r>
            <a:r>
              <a:rPr lang="zh-TW" altLang="en-US" sz="1500" kern="0" spc="-113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孵化培育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4125026" y="2182812"/>
            <a:ext cx="896730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6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競賽經驗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4125026" y="3525524"/>
            <a:ext cx="896730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4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市場測試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2774375" y="3525524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1-3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能力養成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7272309" y="1789202"/>
            <a:ext cx="1871229" cy="325362"/>
          </a:xfrm>
          <a:prstGeom prst="rect">
            <a:avLst/>
          </a:pr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1656" y="4488914"/>
            <a:ext cx="1882340" cy="325362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5360318" y="999002"/>
            <a:ext cx="2761373" cy="1038730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1.Flying V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募資啟動</a:t>
            </a:r>
            <a:endParaRPr lang="en-US" altLang="zh-TW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2.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樹木捐贈與圖書資源捐贈</a:t>
            </a:r>
            <a:endParaRPr lang="en-US" altLang="zh-TW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3.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周邊產品規劃</a:t>
            </a: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(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桌曆、明信片、叉子</a:t>
            </a: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)</a:t>
            </a:r>
          </a:p>
          <a:p>
            <a:pPr defTabSz="685617">
              <a:lnSpc>
                <a:spcPct val="150000"/>
              </a:lnSpc>
              <a:defRPr/>
            </a:pPr>
            <a:r>
              <a:rPr lang="en-US" altLang="zh-CN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4.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企業參訪規劃</a:t>
            </a:r>
            <a:endParaRPr lang="zh-CN" altLang="en-US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2070937" y="2099532"/>
            <a:ext cx="1685879" cy="1038730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ctr"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可以改變未來</a:t>
            </a:r>
            <a:r>
              <a:rPr lang="en-US" altLang="zh-TW" sz="105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】</a:t>
            </a: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社會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實踐組</a:t>
            </a: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-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季軍</a:t>
            </a:r>
            <a:endParaRPr lang="en-US" altLang="zh-TW" sz="105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輔導商品實作及市場定位</a:t>
            </a:r>
            <a:endParaRPr lang="en-US" altLang="zh-TW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商業計劃書輔導會</a:t>
            </a:r>
            <a:endParaRPr lang="en-US" altLang="zh-TW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3252748" y="1448199"/>
            <a:ext cx="2058477" cy="311608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入圍中原大學創</a:t>
            </a:r>
            <a:r>
              <a:rPr lang="zh-TW" altLang="en-US" sz="105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天下社會實踐組</a:t>
            </a:r>
            <a:endParaRPr lang="en-US" altLang="zh-TW" sz="1050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-566366" y="4439644"/>
            <a:ext cx="1634948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</a:t>
            </a:r>
            <a:r>
              <a:rPr lang="zh-TW" altLang="en-US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</a:p>
        </p:txBody>
      </p:sp>
      <p:sp>
        <p:nvSpPr>
          <p:cNvPr id="52" name="TextBox 26"/>
          <p:cNvSpPr txBox="1"/>
          <p:nvPr/>
        </p:nvSpPr>
        <p:spPr>
          <a:xfrm>
            <a:off x="7377760" y="1744180"/>
            <a:ext cx="1634948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2020</a:t>
            </a:r>
            <a:endParaRPr lang="zh-TW" altLang="en-US" sz="15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TextBox 22"/>
          <p:cNvSpPr txBox="1"/>
          <p:nvPr/>
        </p:nvSpPr>
        <p:spPr>
          <a:xfrm>
            <a:off x="555252" y="1286610"/>
            <a:ext cx="3821790" cy="1154146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中原大學學生創業團隊</a:t>
            </a:r>
            <a:endParaRPr lang="en-US" altLang="zh-TW" sz="1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創發中心</a:t>
            </a:r>
            <a:r>
              <a:rPr lang="en-US" altLang="zh-TW" sz="1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2018~2019</a:t>
            </a:r>
            <a:r>
              <a:rPr lang="zh-TW" altLang="en-US" sz="1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持續輔導</a:t>
            </a:r>
            <a:endParaRPr lang="zh-TW" altLang="en-US" sz="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</a:t>
            </a:r>
          </a:p>
        </p:txBody>
      </p:sp>
      <p:sp>
        <p:nvSpPr>
          <p:cNvPr id="56" name="Oval 21"/>
          <p:cNvSpPr>
            <a:spLocks noChangeArrowheads="1"/>
          </p:cNvSpPr>
          <p:nvPr/>
        </p:nvSpPr>
        <p:spPr bwMode="auto">
          <a:xfrm>
            <a:off x="1403827" y="3527112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2018.11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初期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-180512" y="3369943"/>
            <a:ext cx="1968198" cy="1038730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入圍</a:t>
            </a: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可以改變未來</a:t>
            </a: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】</a:t>
            </a: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創新創業競賽初賽</a:t>
            </a: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參加</a:t>
            </a: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weekly day</a:t>
            </a:r>
          </a:p>
          <a:p>
            <a:pPr algn="ctr"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桌弄分享會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930450" y="2095037"/>
            <a:ext cx="201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17"/>
            <a:r>
              <a:rPr lang="zh-TW" altLang="en-US" sz="12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未來規劃</a:t>
            </a:r>
            <a:endParaRPr lang="en-US" altLang="zh-TW" sz="1200" b="1" dirty="0">
              <a:solidFill>
                <a:srgbClr val="ED7D31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1</a:t>
            </a:r>
            <a:r>
              <a:rPr lang="en-US" altLang="zh-TW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.</a:t>
            </a:r>
            <a:r>
              <a:rPr lang="zh-TW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企業合作</a:t>
            </a:r>
            <a:endParaRPr lang="en-US" altLang="zh-TW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2.</a:t>
            </a:r>
            <a:r>
              <a:rPr lang="zh-TW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政府接案</a:t>
            </a:r>
            <a:endParaRPr lang="en-US" altLang="zh-TW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3.</a:t>
            </a:r>
            <a:r>
              <a:rPr lang="zh-TW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農產行銷</a:t>
            </a:r>
            <a:endParaRPr lang="en-US" altLang="zh-TW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02368" y="3881517"/>
            <a:ext cx="1779654" cy="819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MVP</a:t>
            </a:r>
            <a:r>
              <a:rPr lang="zh-TW" altLang="en-US" sz="105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最小可行性商品設計</a:t>
            </a:r>
          </a:p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1.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目標族群調查</a:t>
            </a:r>
            <a:endParaRPr lang="en-US" altLang="zh-TW" sz="105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2.</a:t>
            </a:r>
            <a:r>
              <a:rPr lang="zh-TW" altLang="en-US" sz="105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產地深度了解，修正產品</a:t>
            </a:r>
          </a:p>
        </p:txBody>
      </p:sp>
      <p:sp>
        <p:nvSpPr>
          <p:cNvPr id="5" name="矩形 4"/>
          <p:cNvSpPr/>
          <p:nvPr/>
        </p:nvSpPr>
        <p:spPr>
          <a:xfrm rot="549263">
            <a:off x="7116891" y="533572"/>
            <a:ext cx="1756313" cy="6463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正在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募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</a:p>
        </p:txBody>
      </p:sp>
      <p:pic>
        <p:nvPicPr>
          <p:cNvPr id="2050" name="Picture 2" descr="æ´»æºè¡é· Huo Yuan Mark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452" y="132634"/>
            <a:ext cx="1054684" cy="105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矩形 6"/>
          <p:cNvSpPr/>
          <p:nvPr/>
        </p:nvSpPr>
        <p:spPr>
          <a:xfrm>
            <a:off x="1749541" y="427829"/>
            <a:ext cx="4542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活源行銷 </a:t>
            </a:r>
            <a:r>
              <a:rPr lang="en-US" altLang="zh-TW" sz="2400" b="1" dirty="0" err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Huo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Yuan Marketing</a:t>
            </a:r>
            <a:endParaRPr lang="zh-TW" altLang="en-US" sz="2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https://static.flyingv.asia/static/full/projects/23596/article/5d383f83c6c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4910" y="2926034"/>
            <a:ext cx="1478524" cy="212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31" y="2191327"/>
            <a:ext cx="1721328" cy="98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778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_库_图片 3">
            <a:extLst>
              <a:ext uri="{FF2B5EF4-FFF2-40B4-BE49-F238E27FC236}">
                <a16:creationId xmlns:a16="http://schemas.microsoft.com/office/drawing/2014/main" xmlns="" id="{581A92B4-CC6B-4676-BECB-A7750186C6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94" y="233899"/>
            <a:ext cx="2037104" cy="937917"/>
          </a:xfrm>
          <a:prstGeom prst="rect">
            <a:avLst/>
          </a:prstGeom>
        </p:spPr>
      </p:pic>
      <p:sp>
        <p:nvSpPr>
          <p:cNvPr id="11" name="Freeform 6"/>
          <p:cNvSpPr>
            <a:spLocks/>
          </p:cNvSpPr>
          <p:nvPr/>
        </p:nvSpPr>
        <p:spPr bwMode="auto">
          <a:xfrm>
            <a:off x="6435891" y="1789201"/>
            <a:ext cx="836419" cy="836419"/>
          </a:xfrm>
          <a:custGeom>
            <a:avLst/>
            <a:gdLst>
              <a:gd name="T0" fmla="*/ 837442 w 242"/>
              <a:gd name="T1" fmla="*/ 325245 h 242"/>
              <a:gd name="T2" fmla="*/ 474089 w 242"/>
              <a:gd name="T3" fmla="*/ 474027 h 242"/>
              <a:gd name="T4" fmla="*/ 325287 w 242"/>
              <a:gd name="T5" fmla="*/ 837333 h 242"/>
              <a:gd name="T6" fmla="*/ 0 w 242"/>
              <a:gd name="T7" fmla="*/ 837333 h 242"/>
              <a:gd name="T8" fmla="*/ 245696 w 242"/>
              <a:gd name="T9" fmla="*/ 245664 h 242"/>
              <a:gd name="T10" fmla="*/ 837442 w 242"/>
              <a:gd name="T11" fmla="*/ 0 h 242"/>
              <a:gd name="T12" fmla="*/ 837442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5921660" y="2625621"/>
            <a:ext cx="839593" cy="838006"/>
          </a:xfrm>
          <a:custGeom>
            <a:avLst/>
            <a:gdLst>
              <a:gd name="T0" fmla="*/ 0 w 242"/>
              <a:gd name="T1" fmla="*/ 512985 h 242"/>
              <a:gd name="T2" fmla="*/ 363989 w 242"/>
              <a:gd name="T3" fmla="*/ 363942 h 242"/>
              <a:gd name="T4" fmla="*/ 513051 w 242"/>
              <a:gd name="T5" fmla="*/ 0 h 242"/>
              <a:gd name="T6" fmla="*/ 838908 w 242"/>
              <a:gd name="T7" fmla="*/ 0 h 242"/>
              <a:gd name="T8" fmla="*/ 592782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5088416" y="2625621"/>
            <a:ext cx="833244" cy="838006"/>
          </a:xfrm>
          <a:custGeom>
            <a:avLst/>
            <a:gdLst>
              <a:gd name="T0" fmla="*/ 834509 w 241"/>
              <a:gd name="T1" fmla="*/ 838799 h 242"/>
              <a:gd name="T2" fmla="*/ 242389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0926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4571010" y="1789201"/>
            <a:ext cx="838006" cy="836419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3737764" y="1789201"/>
            <a:ext cx="833245" cy="836419"/>
          </a:xfrm>
          <a:custGeom>
            <a:avLst/>
            <a:gdLst>
              <a:gd name="T0" fmla="*/ 834509 w 241"/>
              <a:gd name="T1" fmla="*/ 325245 h 242"/>
              <a:gd name="T2" fmla="*/ 474389 w 241"/>
              <a:gd name="T3" fmla="*/ 474027 h 242"/>
              <a:gd name="T4" fmla="*/ 322030 w 241"/>
              <a:gd name="T5" fmla="*/ 837333 h 242"/>
              <a:gd name="T6" fmla="*/ 0 w 241"/>
              <a:gd name="T7" fmla="*/ 837333 h 242"/>
              <a:gd name="T8" fmla="*/ 245851 w 241"/>
              <a:gd name="T9" fmla="*/ 245664 h 242"/>
              <a:gd name="T10" fmla="*/ 834509 w 241"/>
              <a:gd name="T11" fmla="*/ 0 h 242"/>
              <a:gd name="T12" fmla="*/ 834509 w 241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3737764" y="262562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4571010" y="3138263"/>
            <a:ext cx="838006" cy="838006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4571010" y="3976271"/>
            <a:ext cx="838006" cy="838006"/>
          </a:xfrm>
          <a:custGeom>
            <a:avLst/>
            <a:gdLst>
              <a:gd name="T0" fmla="*/ 0 w 242"/>
              <a:gd name="T1" fmla="*/ 512985 h 242"/>
              <a:gd name="T2" fmla="*/ 363353 w 242"/>
              <a:gd name="T3" fmla="*/ 363942 h 242"/>
              <a:gd name="T4" fmla="*/ 515615 w 242"/>
              <a:gd name="T5" fmla="*/ 0 h 242"/>
              <a:gd name="T6" fmla="*/ 837442 w 242"/>
              <a:gd name="T7" fmla="*/ 0 h 242"/>
              <a:gd name="T8" fmla="*/ 591746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3737764" y="397627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3223534" y="3138263"/>
            <a:ext cx="834832" cy="838006"/>
          </a:xfrm>
          <a:custGeom>
            <a:avLst/>
            <a:gdLst>
              <a:gd name="T0" fmla="*/ 0 w 241"/>
              <a:gd name="T1" fmla="*/ 0 h 242"/>
              <a:gd name="T2" fmla="*/ 588658 w 241"/>
              <a:gd name="T3" fmla="*/ 245664 h 242"/>
              <a:gd name="T4" fmla="*/ 834509 w 241"/>
              <a:gd name="T5" fmla="*/ 837333 h 242"/>
              <a:gd name="T6" fmla="*/ 512479 w 241"/>
              <a:gd name="T7" fmla="*/ 837333 h 242"/>
              <a:gd name="T8" fmla="*/ 360120 w 241"/>
              <a:gd name="T9" fmla="*/ 474027 h 242"/>
              <a:gd name="T10" fmla="*/ 0 w 241"/>
              <a:gd name="T11" fmla="*/ 325245 h 242"/>
              <a:gd name="T12" fmla="*/ 0 w 241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>
            <a:off x="2385528" y="3138263"/>
            <a:ext cx="838006" cy="838006"/>
          </a:xfrm>
          <a:custGeom>
            <a:avLst/>
            <a:gdLst>
              <a:gd name="T0" fmla="*/ 838908 w 242"/>
              <a:gd name="T1" fmla="*/ 325245 h 242"/>
              <a:gd name="T2" fmla="*/ 474919 w 242"/>
              <a:gd name="T3" fmla="*/ 474027 h 242"/>
              <a:gd name="T4" fmla="*/ 322390 w 242"/>
              <a:gd name="T5" fmla="*/ 837333 h 242"/>
              <a:gd name="T6" fmla="*/ 0 w 242"/>
              <a:gd name="T7" fmla="*/ 837333 h 242"/>
              <a:gd name="T8" fmla="*/ 246126 w 242"/>
              <a:gd name="T9" fmla="*/ 245664 h 242"/>
              <a:gd name="T10" fmla="*/ 838908 w 242"/>
              <a:gd name="T11" fmla="*/ 0 h 242"/>
              <a:gd name="T12" fmla="*/ 838908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2" name="Freeform 17"/>
          <p:cNvSpPr>
            <a:spLocks/>
          </p:cNvSpPr>
          <p:nvPr/>
        </p:nvSpPr>
        <p:spPr bwMode="auto">
          <a:xfrm>
            <a:off x="1874472" y="3976271"/>
            <a:ext cx="833245" cy="838006"/>
          </a:xfrm>
          <a:custGeom>
            <a:avLst/>
            <a:gdLst>
              <a:gd name="T0" fmla="*/ 0 w 241"/>
              <a:gd name="T1" fmla="*/ 512985 h 242"/>
              <a:gd name="T2" fmla="*/ 363583 w 241"/>
              <a:gd name="T3" fmla="*/ 363942 h 242"/>
              <a:gd name="T4" fmla="*/ 512479 w 241"/>
              <a:gd name="T5" fmla="*/ 0 h 242"/>
              <a:gd name="T6" fmla="*/ 834509 w 241"/>
              <a:gd name="T7" fmla="*/ 0 h 242"/>
              <a:gd name="T8" fmla="*/ 592120 w 241"/>
              <a:gd name="T9" fmla="*/ 592705 h 242"/>
              <a:gd name="T10" fmla="*/ 0 w 241"/>
              <a:gd name="T11" fmla="*/ 838799 h 242"/>
              <a:gd name="T12" fmla="*/ 0 w 241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5475675" y="2188873"/>
            <a:ext cx="896729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7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孵化培育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4125026" y="2182812"/>
            <a:ext cx="896730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6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競賽經驗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4125026" y="3525524"/>
            <a:ext cx="896730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4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市場測試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2774375" y="3525524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1-3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能力養成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7272309" y="1789202"/>
            <a:ext cx="1871229" cy="325362"/>
          </a:xfrm>
          <a:prstGeom prst="rect">
            <a:avLst/>
          </a:pr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1656" y="4488914"/>
            <a:ext cx="1882340" cy="325362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5284426" y="1299083"/>
            <a:ext cx="2302929" cy="796356"/>
          </a:xfrm>
          <a:prstGeom prst="rect">
            <a:avLst/>
          </a:prstGeom>
          <a:noFill/>
        </p:spPr>
        <p:txBody>
          <a:bodyPr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參加教育部</a:t>
            </a:r>
            <a:r>
              <a:rPr lang="en-US" altLang="zh-TW" sz="1050" dirty="0" err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Ustart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產業加速器暨育成中心開課輔導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輔導創業競賽實戰力</a:t>
            </a:r>
            <a:endParaRPr lang="zh-CN" altLang="en-US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2097211" y="2123298"/>
            <a:ext cx="1764023" cy="1073355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可以改變未來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】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產業創新組</a:t>
            </a:r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-</a:t>
            </a:r>
            <a:r>
              <a:rPr lang="zh-TW" altLang="en-US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季軍</a:t>
            </a:r>
            <a:endParaRPr lang="en-US" altLang="zh-TW" sz="12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輔導商品實作及市場定位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商業計劃書輔導會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3208521" y="1503524"/>
            <a:ext cx="2058477" cy="311608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入圍中原大學創天下產業創新組</a:t>
            </a:r>
            <a:endParaRPr lang="en-US" altLang="zh-TW" sz="1050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-566366" y="4439644"/>
            <a:ext cx="1634948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</a:t>
            </a:r>
            <a:r>
              <a:rPr lang="zh-TW" altLang="en-US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</a:p>
        </p:txBody>
      </p:sp>
      <p:sp>
        <p:nvSpPr>
          <p:cNvPr id="52" name="TextBox 26"/>
          <p:cNvSpPr txBox="1"/>
          <p:nvPr/>
        </p:nvSpPr>
        <p:spPr>
          <a:xfrm>
            <a:off x="7377760" y="1744180"/>
            <a:ext cx="1634948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2020</a:t>
            </a:r>
            <a:endParaRPr lang="zh-TW" altLang="en-US" sz="15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TextBox 22"/>
          <p:cNvSpPr txBox="1"/>
          <p:nvPr/>
        </p:nvSpPr>
        <p:spPr>
          <a:xfrm>
            <a:off x="88575" y="1174851"/>
            <a:ext cx="3821790" cy="1246287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2399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中原大學學生創業團隊</a:t>
            </a:r>
            <a:endParaRPr lang="en-US" altLang="zh-TW" sz="135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創發中心</a:t>
            </a:r>
            <a:r>
              <a:rPr lang="en-US" altLang="zh-TW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2018~2019</a:t>
            </a: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持續輔導中</a:t>
            </a:r>
            <a:endParaRPr lang="zh-TW" altLang="en-US" sz="825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</a:t>
            </a:r>
          </a:p>
        </p:txBody>
      </p:sp>
      <p:sp>
        <p:nvSpPr>
          <p:cNvPr id="56" name="Oval 21"/>
          <p:cNvSpPr>
            <a:spLocks noChangeArrowheads="1"/>
          </p:cNvSpPr>
          <p:nvPr/>
        </p:nvSpPr>
        <p:spPr bwMode="auto">
          <a:xfrm>
            <a:off x="1403827" y="3527112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2018.11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初期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261427" y="3147338"/>
            <a:ext cx="1968198" cy="1038730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入圍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可以改變未來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】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創新創業競賽初賽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參加</a:t>
            </a:r>
            <a:r>
              <a:rPr lang="en-US" altLang="zh-TW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weekly day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桌弄分享會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7788128" y="2188872"/>
            <a:ext cx="201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17"/>
            <a:r>
              <a:rPr lang="zh-TW" altLang="en-US" sz="12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未來規劃</a:t>
            </a:r>
            <a:endParaRPr lang="en-US" altLang="zh-TW" sz="1200" b="1" dirty="0">
              <a:solidFill>
                <a:srgbClr val="ED7D31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1.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合作開課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2.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桌遊販售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3.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研發教材</a:t>
            </a:r>
          </a:p>
        </p:txBody>
      </p:sp>
      <p:sp>
        <p:nvSpPr>
          <p:cNvPr id="2" name="矩形 1"/>
          <p:cNvSpPr/>
          <p:nvPr/>
        </p:nvSpPr>
        <p:spPr>
          <a:xfrm>
            <a:off x="5565648" y="4423841"/>
            <a:ext cx="2021707" cy="588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遊夥有限公司合作案</a:t>
            </a:r>
          </a:p>
          <a:p>
            <a:r>
              <a:rPr lang="zh-TW" altLang="en-US" sz="12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已完成</a:t>
            </a:r>
            <a:r>
              <a:rPr lang="en-US" altLang="zh-TW" sz="12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APP</a:t>
            </a:r>
            <a:r>
              <a:rPr lang="zh-TW" altLang="en-US" sz="12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及紙本桌遊教具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4688" y="478599"/>
            <a:ext cx="3730148" cy="5048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549263">
            <a:off x="6896126" y="639799"/>
            <a:ext cx="175631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人才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必備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切中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/>
          <a:srcRect l="311" t="-1042" r="-311" b="50239"/>
          <a:stretch/>
        </p:blipFill>
        <p:spPr>
          <a:xfrm>
            <a:off x="6282549" y="2988893"/>
            <a:ext cx="2785478" cy="141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0881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>
            <a:spLocks/>
          </p:cNvSpPr>
          <p:nvPr/>
        </p:nvSpPr>
        <p:spPr bwMode="auto">
          <a:xfrm>
            <a:off x="6435891" y="1789201"/>
            <a:ext cx="836419" cy="836419"/>
          </a:xfrm>
          <a:custGeom>
            <a:avLst/>
            <a:gdLst>
              <a:gd name="T0" fmla="*/ 837442 w 242"/>
              <a:gd name="T1" fmla="*/ 325245 h 242"/>
              <a:gd name="T2" fmla="*/ 474089 w 242"/>
              <a:gd name="T3" fmla="*/ 474027 h 242"/>
              <a:gd name="T4" fmla="*/ 325287 w 242"/>
              <a:gd name="T5" fmla="*/ 837333 h 242"/>
              <a:gd name="T6" fmla="*/ 0 w 242"/>
              <a:gd name="T7" fmla="*/ 837333 h 242"/>
              <a:gd name="T8" fmla="*/ 245696 w 242"/>
              <a:gd name="T9" fmla="*/ 245664 h 242"/>
              <a:gd name="T10" fmla="*/ 837442 w 242"/>
              <a:gd name="T11" fmla="*/ 0 h 242"/>
              <a:gd name="T12" fmla="*/ 837442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5921660" y="2625621"/>
            <a:ext cx="839593" cy="838006"/>
          </a:xfrm>
          <a:custGeom>
            <a:avLst/>
            <a:gdLst>
              <a:gd name="T0" fmla="*/ 0 w 242"/>
              <a:gd name="T1" fmla="*/ 512985 h 242"/>
              <a:gd name="T2" fmla="*/ 363989 w 242"/>
              <a:gd name="T3" fmla="*/ 363942 h 242"/>
              <a:gd name="T4" fmla="*/ 513051 w 242"/>
              <a:gd name="T5" fmla="*/ 0 h 242"/>
              <a:gd name="T6" fmla="*/ 838908 w 242"/>
              <a:gd name="T7" fmla="*/ 0 h 242"/>
              <a:gd name="T8" fmla="*/ 592782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5088416" y="2625621"/>
            <a:ext cx="833244" cy="838006"/>
          </a:xfrm>
          <a:custGeom>
            <a:avLst/>
            <a:gdLst>
              <a:gd name="T0" fmla="*/ 834509 w 241"/>
              <a:gd name="T1" fmla="*/ 838799 h 242"/>
              <a:gd name="T2" fmla="*/ 242389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0926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4571010" y="1789201"/>
            <a:ext cx="838006" cy="836419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3737764" y="1789201"/>
            <a:ext cx="833245" cy="836419"/>
          </a:xfrm>
          <a:custGeom>
            <a:avLst/>
            <a:gdLst>
              <a:gd name="T0" fmla="*/ 834509 w 241"/>
              <a:gd name="T1" fmla="*/ 325245 h 242"/>
              <a:gd name="T2" fmla="*/ 474389 w 241"/>
              <a:gd name="T3" fmla="*/ 474027 h 242"/>
              <a:gd name="T4" fmla="*/ 322030 w 241"/>
              <a:gd name="T5" fmla="*/ 837333 h 242"/>
              <a:gd name="T6" fmla="*/ 0 w 241"/>
              <a:gd name="T7" fmla="*/ 837333 h 242"/>
              <a:gd name="T8" fmla="*/ 245851 w 241"/>
              <a:gd name="T9" fmla="*/ 245664 h 242"/>
              <a:gd name="T10" fmla="*/ 834509 w 241"/>
              <a:gd name="T11" fmla="*/ 0 h 242"/>
              <a:gd name="T12" fmla="*/ 834509 w 241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3737764" y="262562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4571010" y="3138263"/>
            <a:ext cx="838006" cy="838006"/>
          </a:xfrm>
          <a:custGeom>
            <a:avLst/>
            <a:gdLst>
              <a:gd name="T0" fmla="*/ 0 w 242"/>
              <a:gd name="T1" fmla="*/ 0 h 242"/>
              <a:gd name="T2" fmla="*/ 591746 w 242"/>
              <a:gd name="T3" fmla="*/ 245664 h 242"/>
              <a:gd name="T4" fmla="*/ 837442 w 242"/>
              <a:gd name="T5" fmla="*/ 837333 h 242"/>
              <a:gd name="T6" fmla="*/ 515615 w 242"/>
              <a:gd name="T7" fmla="*/ 837333 h 242"/>
              <a:gd name="T8" fmla="*/ 363353 w 242"/>
              <a:gd name="T9" fmla="*/ 474027 h 242"/>
              <a:gd name="T10" fmla="*/ 0 w 242"/>
              <a:gd name="T11" fmla="*/ 325245 h 242"/>
              <a:gd name="T12" fmla="*/ 0 w 24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4571010" y="3976271"/>
            <a:ext cx="838006" cy="838006"/>
          </a:xfrm>
          <a:custGeom>
            <a:avLst/>
            <a:gdLst>
              <a:gd name="T0" fmla="*/ 0 w 242"/>
              <a:gd name="T1" fmla="*/ 512985 h 242"/>
              <a:gd name="T2" fmla="*/ 363353 w 242"/>
              <a:gd name="T3" fmla="*/ 363942 h 242"/>
              <a:gd name="T4" fmla="*/ 515615 w 242"/>
              <a:gd name="T5" fmla="*/ 0 h 242"/>
              <a:gd name="T6" fmla="*/ 837442 w 242"/>
              <a:gd name="T7" fmla="*/ 0 h 242"/>
              <a:gd name="T8" fmla="*/ 591746 w 242"/>
              <a:gd name="T9" fmla="*/ 592705 h 242"/>
              <a:gd name="T10" fmla="*/ 0 w 242"/>
              <a:gd name="T11" fmla="*/ 838799 h 242"/>
              <a:gd name="T12" fmla="*/ 0 w 242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3737764" y="3976271"/>
            <a:ext cx="833245" cy="838006"/>
          </a:xfrm>
          <a:custGeom>
            <a:avLst/>
            <a:gdLst>
              <a:gd name="T0" fmla="*/ 834509 w 241"/>
              <a:gd name="T1" fmla="*/ 838799 h 242"/>
              <a:gd name="T2" fmla="*/ 245851 w 241"/>
              <a:gd name="T3" fmla="*/ 592705 h 242"/>
              <a:gd name="T4" fmla="*/ 0 w 241"/>
              <a:gd name="T5" fmla="*/ 0 h 242"/>
              <a:gd name="T6" fmla="*/ 322030 w 241"/>
              <a:gd name="T7" fmla="*/ 0 h 242"/>
              <a:gd name="T8" fmla="*/ 474389 w 241"/>
              <a:gd name="T9" fmla="*/ 363942 h 242"/>
              <a:gd name="T10" fmla="*/ 834509 w 241"/>
              <a:gd name="T11" fmla="*/ 512985 h 242"/>
              <a:gd name="T12" fmla="*/ 834509 w 241"/>
              <a:gd name="T13" fmla="*/ 838799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3223534" y="3138263"/>
            <a:ext cx="834832" cy="838006"/>
          </a:xfrm>
          <a:custGeom>
            <a:avLst/>
            <a:gdLst>
              <a:gd name="T0" fmla="*/ 0 w 241"/>
              <a:gd name="T1" fmla="*/ 0 h 242"/>
              <a:gd name="T2" fmla="*/ 588658 w 241"/>
              <a:gd name="T3" fmla="*/ 245664 h 242"/>
              <a:gd name="T4" fmla="*/ 834509 w 241"/>
              <a:gd name="T5" fmla="*/ 837333 h 242"/>
              <a:gd name="T6" fmla="*/ 512479 w 241"/>
              <a:gd name="T7" fmla="*/ 837333 h 242"/>
              <a:gd name="T8" fmla="*/ 360120 w 241"/>
              <a:gd name="T9" fmla="*/ 474027 h 242"/>
              <a:gd name="T10" fmla="*/ 0 w 241"/>
              <a:gd name="T11" fmla="*/ 325245 h 242"/>
              <a:gd name="T12" fmla="*/ 0 w 241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>
            <a:off x="2385528" y="3138263"/>
            <a:ext cx="838006" cy="838006"/>
          </a:xfrm>
          <a:custGeom>
            <a:avLst/>
            <a:gdLst>
              <a:gd name="T0" fmla="*/ 838908 w 242"/>
              <a:gd name="T1" fmla="*/ 325245 h 242"/>
              <a:gd name="T2" fmla="*/ 474919 w 242"/>
              <a:gd name="T3" fmla="*/ 474027 h 242"/>
              <a:gd name="T4" fmla="*/ 322390 w 242"/>
              <a:gd name="T5" fmla="*/ 837333 h 242"/>
              <a:gd name="T6" fmla="*/ 0 w 242"/>
              <a:gd name="T7" fmla="*/ 837333 h 242"/>
              <a:gd name="T8" fmla="*/ 246126 w 242"/>
              <a:gd name="T9" fmla="*/ 245664 h 242"/>
              <a:gd name="T10" fmla="*/ 838908 w 242"/>
              <a:gd name="T11" fmla="*/ 0 h 242"/>
              <a:gd name="T12" fmla="*/ 838908 w 242"/>
              <a:gd name="T13" fmla="*/ 32524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2" name="Freeform 17"/>
          <p:cNvSpPr>
            <a:spLocks/>
          </p:cNvSpPr>
          <p:nvPr/>
        </p:nvSpPr>
        <p:spPr bwMode="auto">
          <a:xfrm>
            <a:off x="1874472" y="3976271"/>
            <a:ext cx="833245" cy="838006"/>
          </a:xfrm>
          <a:custGeom>
            <a:avLst/>
            <a:gdLst>
              <a:gd name="T0" fmla="*/ 0 w 241"/>
              <a:gd name="T1" fmla="*/ 512985 h 242"/>
              <a:gd name="T2" fmla="*/ 363583 w 241"/>
              <a:gd name="T3" fmla="*/ 363942 h 242"/>
              <a:gd name="T4" fmla="*/ 512479 w 241"/>
              <a:gd name="T5" fmla="*/ 0 h 242"/>
              <a:gd name="T6" fmla="*/ 834509 w 241"/>
              <a:gd name="T7" fmla="*/ 0 h 242"/>
              <a:gd name="T8" fmla="*/ 592120 w 241"/>
              <a:gd name="T9" fmla="*/ 592705 h 242"/>
              <a:gd name="T10" fmla="*/ 0 w 241"/>
              <a:gd name="T11" fmla="*/ 838799 h 242"/>
              <a:gd name="T12" fmla="*/ 0 w 241"/>
              <a:gd name="T13" fmla="*/ 512985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5475675" y="2188873"/>
            <a:ext cx="896729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7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孵化培育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4125026" y="2182812"/>
            <a:ext cx="896730" cy="896730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6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競賽經驗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4125026" y="3525524"/>
            <a:ext cx="896730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4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累積實戰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2774375" y="3525524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1-3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能力養成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7272309" y="1789202"/>
            <a:ext cx="1871229" cy="325362"/>
          </a:xfrm>
          <a:prstGeom prst="rect">
            <a:avLst/>
          </a:prstGeom>
          <a:solidFill>
            <a:srgbClr val="ED7D31"/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1656" y="4488914"/>
            <a:ext cx="1882340" cy="325362"/>
          </a:xfrm>
          <a:prstGeom prst="rect">
            <a:avLst/>
          </a:prstGeom>
          <a:solidFill>
            <a:srgbClr val="5B9BD5">
              <a:lumMod val="75000"/>
            </a:srgbClr>
          </a:solidFill>
          <a:ln>
            <a:noFill/>
          </a:ln>
          <a:extLst/>
        </p:spPr>
        <p:txBody>
          <a:bodyPr lIns="68564" tIns="34282" rIns="68564" bIns="34282"/>
          <a:lstStyle/>
          <a:p>
            <a:pPr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5352571" y="1363324"/>
            <a:ext cx="2302929" cy="796356"/>
          </a:xfrm>
          <a:prstGeom prst="rect">
            <a:avLst/>
          </a:prstGeom>
          <a:noFill/>
        </p:spPr>
        <p:txBody>
          <a:bodyPr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參加教育部</a:t>
            </a:r>
            <a:r>
              <a:rPr lang="en-US" altLang="zh-TW" sz="1050" dirty="0" err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Ustart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產業加速器暨育成中心開課輔導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輔導創業競賽實戰力</a:t>
            </a:r>
            <a:endParaRPr lang="zh-CN" altLang="en-US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2066534" y="2385662"/>
            <a:ext cx="1764023" cy="830981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可以改變未來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】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智慧科技組</a:t>
            </a:r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-</a:t>
            </a:r>
            <a:r>
              <a:rPr lang="zh-TW" altLang="en-US" sz="120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冠軍</a:t>
            </a:r>
            <a:endParaRPr lang="en-US" altLang="zh-TW" sz="12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測試系統及開放使用者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3208521" y="1503524"/>
            <a:ext cx="2058477" cy="311608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入圍中原大學創天下智慧科技組</a:t>
            </a:r>
            <a:endParaRPr lang="en-US" altLang="zh-TW" sz="1050" b="1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0" y="4439644"/>
            <a:ext cx="1068582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</a:t>
            </a:r>
            <a:r>
              <a:rPr lang="zh-TW" altLang="en-US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</a:p>
        </p:txBody>
      </p:sp>
      <p:sp>
        <p:nvSpPr>
          <p:cNvPr id="52" name="TextBox 26"/>
          <p:cNvSpPr txBox="1"/>
          <p:nvPr/>
        </p:nvSpPr>
        <p:spPr>
          <a:xfrm>
            <a:off x="7377760" y="1744180"/>
            <a:ext cx="1634948" cy="415482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algn="r" defTabSz="685617">
              <a:lnSpc>
                <a:spcPct val="150000"/>
              </a:lnSpc>
              <a:defRPr/>
            </a:pP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→</a:t>
            </a:r>
            <a:r>
              <a:rPr lang="en-US" altLang="zh-TW" sz="1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2020</a:t>
            </a:r>
            <a:endParaRPr lang="zh-TW" altLang="en-US" sz="15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TextBox 22"/>
          <p:cNvSpPr txBox="1"/>
          <p:nvPr/>
        </p:nvSpPr>
        <p:spPr>
          <a:xfrm>
            <a:off x="109606" y="1473560"/>
            <a:ext cx="3821790" cy="1246287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2399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2019</a:t>
            </a: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中原大學學生創業團隊</a:t>
            </a:r>
            <a:endParaRPr lang="en-US" altLang="zh-TW" sz="135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創發中心</a:t>
            </a:r>
            <a:r>
              <a:rPr lang="en-US" altLang="zh-TW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2018~2019</a:t>
            </a: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持續輔導中</a:t>
            </a:r>
            <a:endParaRPr lang="zh-TW" altLang="en-US" sz="825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</a:t>
            </a:r>
          </a:p>
        </p:txBody>
      </p:sp>
      <p:sp>
        <p:nvSpPr>
          <p:cNvPr id="56" name="Oval 21"/>
          <p:cNvSpPr>
            <a:spLocks noChangeArrowheads="1"/>
          </p:cNvSpPr>
          <p:nvPr/>
        </p:nvSpPr>
        <p:spPr bwMode="auto">
          <a:xfrm>
            <a:off x="1403827" y="3527112"/>
            <a:ext cx="896729" cy="898317"/>
          </a:xfrm>
          <a:prstGeom prst="ellipse">
            <a:avLst/>
          </a:prstGeom>
          <a:solidFill>
            <a:sysClr val="window" lastClr="FFFFFF"/>
          </a:solidFill>
          <a:ln w="19050" cap="flat">
            <a:solidFill>
              <a:srgbClr val="E7E6E6">
                <a:lumMod val="50000"/>
              </a:srgbClr>
            </a:solidFill>
            <a:prstDash val="solid"/>
            <a:miter lim="800000"/>
            <a:headEnd/>
            <a:tailEnd/>
          </a:ln>
          <a:extLst/>
        </p:spPr>
        <p:txBody>
          <a:bodyPr lIns="68564" tIns="34282" rIns="68564" bIns="34282" anchor="ctr"/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2018.11</a:t>
            </a: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</a:t>
            </a:r>
            <a:endParaRPr lang="en-US" altLang="zh-TW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kern="0" spc="-113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初期</a:t>
            </a:r>
            <a:endParaRPr lang="zh-CN" altLang="en-US" sz="1500" kern="0" spc="-113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261427" y="3147338"/>
            <a:ext cx="1968198" cy="1281104"/>
          </a:xfrm>
          <a:prstGeom prst="rect">
            <a:avLst/>
          </a:prstGeom>
          <a:noFill/>
        </p:spPr>
        <p:txBody>
          <a:bodyPr wrap="square" lIns="68564" tIns="34282" rIns="68564" bIns="34282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入圍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【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你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‧</a:t>
            </a: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可以改變未來</a:t>
            </a:r>
            <a:r>
              <a:rPr lang="en-US" altLang="zh-TW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】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創新創業競賽初賽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參加</a:t>
            </a:r>
            <a:r>
              <a:rPr lang="en-US" altLang="zh-TW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weekly day</a:t>
            </a: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05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商業計劃書輔導會</a:t>
            </a: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endParaRPr lang="en-US" altLang="zh-TW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788128" y="2188873"/>
            <a:ext cx="135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17"/>
            <a:r>
              <a:rPr lang="zh-TW" altLang="en-US" sz="12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未來規劃</a:t>
            </a:r>
            <a:endParaRPr lang="en-US" altLang="zh-TW" sz="1200" b="1" dirty="0">
              <a:solidFill>
                <a:srgbClr val="ED7D31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1.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品牌建立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华文黑体" pitchFamily="2" charset="-122"/>
            </a:endParaRPr>
          </a:p>
          <a:p>
            <a:pPr defTabSz="685617"/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2.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华文黑体" pitchFamily="2" charset="-122"/>
              </a:rPr>
              <a:t>產業影響力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04" y="165647"/>
            <a:ext cx="1083643" cy="1337877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117122" y="256352"/>
            <a:ext cx="3451587" cy="703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6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974" b="1" kern="0" dirty="0">
                <a:solidFill>
                  <a:srgbClr val="4D6B8D"/>
                </a:solidFill>
              </a:rPr>
              <a:t>Live GO </a:t>
            </a:r>
            <a:r>
              <a:rPr lang="zh-TW" altLang="en-US" sz="3974" b="1" kern="0" dirty="0">
                <a:solidFill>
                  <a:srgbClr val="4D6B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來福狗</a:t>
            </a:r>
            <a:endParaRPr lang="zh-CN" altLang="en-US" sz="3974" b="1" kern="0" dirty="0">
              <a:solidFill>
                <a:srgbClr val="4D6B8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036344" y="845905"/>
            <a:ext cx="3106941" cy="39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617"/>
            <a:r>
              <a:rPr lang="en-US" altLang="zh-TW" sz="1949" b="1" dirty="0">
                <a:solidFill>
                  <a:srgbClr val="587B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1949" b="1" dirty="0">
                <a:solidFill>
                  <a:srgbClr val="587B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臉書直播電商智慧小幫手</a:t>
            </a:r>
            <a:endParaRPr lang="zh-CN" altLang="en-US" sz="1949" b="1" dirty="0">
              <a:solidFill>
                <a:srgbClr val="587BA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280" y="3085603"/>
            <a:ext cx="2051228" cy="1368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5352571" y="4408516"/>
            <a:ext cx="1794081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17">
              <a:lnSpc>
                <a:spcPct val="150000"/>
              </a:lnSpc>
              <a:defRPr/>
            </a:pPr>
            <a:r>
              <a:rPr lang="en-US" altLang="zh-TW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4/26</a:t>
            </a:r>
            <a:r>
              <a:rPr lang="zh-TW" altLang="en-US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第</a:t>
            </a:r>
            <a:r>
              <a:rPr lang="en-US" altLang="zh-TW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16</a:t>
            </a:r>
            <a:r>
              <a:rPr lang="zh-TW" altLang="en-US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屆育秀盃</a:t>
            </a:r>
            <a:endParaRPr lang="en-US" altLang="zh-TW" sz="135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defTabSz="685617">
              <a:lnSpc>
                <a:spcPct val="150000"/>
              </a:lnSpc>
              <a:defRPr/>
            </a:pPr>
            <a:r>
              <a:rPr lang="zh-TW" altLang="en-US" sz="1350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獲得軟體應用類 銀獎</a:t>
            </a:r>
            <a:endParaRPr lang="zh-TW" altLang="en-US" sz="12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 rot="549263">
            <a:off x="6896126" y="639799"/>
            <a:ext cx="175631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直播網紅最愛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一秒完成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訂單</a:t>
            </a:r>
          </a:p>
        </p:txBody>
      </p:sp>
    </p:spTree>
    <p:extLst>
      <p:ext uri="{BB962C8B-B14F-4D97-AF65-F5344CB8AC3E}">
        <p14:creationId xmlns:p14="http://schemas.microsoft.com/office/powerpoint/2010/main" xmlns="" val="9793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/>
          <p:cNvSpPr txBox="1"/>
          <p:nvPr/>
        </p:nvSpPr>
        <p:spPr>
          <a:xfrm>
            <a:off x="165911" y="100534"/>
            <a:ext cx="4611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300" dirty="0">
                <a:solidFill>
                  <a:schemeClr val="bg1"/>
                </a:solidFill>
                <a:latin typeface="+mj-ea"/>
              </a:rPr>
              <a:t>創業夢想家</a:t>
            </a:r>
            <a:endParaRPr lang="en-US" altLang="zh-TW" sz="4800" b="1" spc="300" dirty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en-US" altLang="zh-TW" sz="4800" b="1" spc="300" dirty="0">
                <a:solidFill>
                  <a:schemeClr val="bg1"/>
                </a:solidFill>
                <a:latin typeface="+mj-ea"/>
              </a:rPr>
              <a:t>	</a:t>
            </a:r>
            <a:r>
              <a:rPr lang="en-US" altLang="zh-TW" sz="1800" b="1" spc="300" baseline="100000" dirty="0" smtClean="0">
                <a:solidFill>
                  <a:schemeClr val="bg1"/>
                </a:solidFill>
                <a:latin typeface="+mj-ea"/>
              </a:rPr>
              <a:t>STARTUP</a:t>
            </a:r>
            <a:r>
              <a:rPr lang="en-US" altLang="zh-TW" sz="4800" b="1" spc="300" dirty="0" smtClean="0">
                <a:solidFill>
                  <a:schemeClr val="bg1"/>
                </a:solidFill>
                <a:latin typeface="+mj-ea"/>
              </a:rPr>
              <a:t>CEO </a:t>
            </a:r>
            <a:r>
              <a:rPr lang="zh-TW" altLang="en-US" sz="4800" b="1" spc="300" dirty="0" smtClean="0">
                <a:solidFill>
                  <a:schemeClr val="bg1"/>
                </a:solidFill>
                <a:latin typeface="+mj-ea"/>
              </a:rPr>
              <a:t>計畫</a:t>
            </a:r>
            <a:endParaRPr lang="en-US" altLang="zh-TW" sz="4800" b="1" spc="300" dirty="0" smtClean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97780" y="637059"/>
            <a:ext cx="3629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連絡人 陳奕慈專員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E-mail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paulachen@cycu.edu.tw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03-2651813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創發官網：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http://cyie.cycu.edu.tw/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619" y="1891029"/>
            <a:ext cx="7547187" cy="30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41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">
              <a:schemeClr val="accent1">
                <a:lumMod val="60000"/>
                <a:lumOff val="40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86916" y="950122"/>
            <a:ext cx="4074320" cy="419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文本框 5"/>
          <p:cNvSpPr txBox="1">
            <a:spLocks noChangeArrowheads="1"/>
          </p:cNvSpPr>
          <p:nvPr/>
        </p:nvSpPr>
        <p:spPr bwMode="auto">
          <a:xfrm>
            <a:off x="5672138" y="1787132"/>
            <a:ext cx="2678906" cy="8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5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關於</a:t>
            </a:r>
            <a:r>
              <a:rPr lang="zh-TW" altLang="en-US" sz="5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創發</a:t>
            </a: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2" name="文本框 6"/>
          <p:cNvSpPr txBox="1">
            <a:spLocks noChangeArrowheads="1"/>
          </p:cNvSpPr>
          <p:nvPr/>
        </p:nvSpPr>
        <p:spPr bwMode="auto">
          <a:xfrm>
            <a:off x="5672144" y="2574134"/>
            <a:ext cx="260746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  US</a:t>
            </a:r>
          </a:p>
        </p:txBody>
      </p:sp>
      <p:sp>
        <p:nvSpPr>
          <p:cNvPr id="8" name="矩形 7"/>
          <p:cNvSpPr/>
          <p:nvPr/>
        </p:nvSpPr>
        <p:spPr>
          <a:xfrm>
            <a:off x="8351044" y="1900237"/>
            <a:ext cx="792956" cy="1176338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736438" y="2914652"/>
            <a:ext cx="2493169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2093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6129" y="1358575"/>
            <a:ext cx="3928607" cy="2738120"/>
          </a:xfrm>
        </p:spPr>
      </p:pic>
      <p:sp>
        <p:nvSpPr>
          <p:cNvPr id="4" name="文字方塊 3"/>
          <p:cNvSpPr txBox="1"/>
          <p:nvPr/>
        </p:nvSpPr>
        <p:spPr>
          <a:xfrm>
            <a:off x="450232" y="456435"/>
            <a:ext cx="8371794" cy="4244416"/>
          </a:xfrm>
          <a:prstGeom prst="rect">
            <a:avLst/>
          </a:prstGeom>
          <a:noFill/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32262" y="704737"/>
            <a:ext cx="4520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spc="300" dirty="0" smtClean="0">
                <a:solidFill>
                  <a:schemeClr val="bg1"/>
                </a:solidFill>
                <a:latin typeface="+mj-ea"/>
              </a:rPr>
              <a:t>Start UP</a:t>
            </a:r>
          </a:p>
          <a:p>
            <a:pPr algn="ctr"/>
            <a:r>
              <a:rPr lang="zh-TW" altLang="en-US" sz="3600" b="1" spc="300" dirty="0" smtClean="0">
                <a:solidFill>
                  <a:schemeClr val="bg1"/>
                </a:solidFill>
                <a:latin typeface="+mj-ea"/>
              </a:rPr>
              <a:t>孵化創業夢想家</a:t>
            </a:r>
            <a:r>
              <a:rPr lang="en-US" altLang="zh-TW" sz="3600" b="1" spc="300" dirty="0">
                <a:solidFill>
                  <a:schemeClr val="bg1"/>
                </a:solidFill>
                <a:latin typeface="+mj-ea"/>
              </a:rPr>
              <a:t>!</a:t>
            </a:r>
            <a:r>
              <a:rPr lang="zh-TW" altLang="en-US" sz="2800" b="1" spc="300" dirty="0" smtClean="0">
                <a:solidFill>
                  <a:schemeClr val="bg1"/>
                </a:solidFill>
                <a:latin typeface="+mj-ea"/>
              </a:rPr>
              <a:t>                              </a:t>
            </a:r>
            <a:endParaRPr lang="zh-TW" altLang="en-US" sz="2800" b="1" spc="300" dirty="0" smtClean="0">
              <a:solidFill>
                <a:srgbClr val="FFC000"/>
              </a:solidFill>
              <a:latin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3259" y="1905066"/>
            <a:ext cx="400594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 smtClean="0"/>
              <a:t>協助師生創業</a:t>
            </a:r>
            <a:endParaRPr lang="en-US" altLang="zh-TW" b="1" dirty="0"/>
          </a:p>
          <a:p>
            <a:r>
              <a:rPr lang="zh-TW" altLang="en-US" b="1" dirty="0" smtClean="0"/>
              <a:t>       </a:t>
            </a:r>
            <a:r>
              <a:rPr lang="zh-TW" altLang="zh-TW" b="1" dirty="0" smtClean="0"/>
              <a:t>建立</a:t>
            </a:r>
            <a:r>
              <a:rPr lang="zh-TW" altLang="zh-TW" b="1" dirty="0"/>
              <a:t>校園創業氛圍與衍生優質校園企業為</a:t>
            </a:r>
            <a:r>
              <a:rPr lang="zh-TW" altLang="zh-TW" b="1" dirty="0" smtClean="0"/>
              <a:t>宗旨</a:t>
            </a:r>
            <a:endParaRPr lang="en-US" altLang="zh-TW" b="1" dirty="0" smtClean="0"/>
          </a:p>
          <a:p>
            <a:endParaRPr lang="zh-TW" altLang="zh-TW" b="1" dirty="0"/>
          </a:p>
          <a:p>
            <a:r>
              <a:rPr lang="zh-TW" altLang="en-US" b="1" dirty="0" smtClean="0"/>
              <a:t>致力提升校園創新創業能量，形塑良好創業氛圍。</a:t>
            </a:r>
            <a:endParaRPr lang="en-US" altLang="zh-TW" b="1" dirty="0" smtClean="0"/>
          </a:p>
          <a:p>
            <a:r>
              <a:rPr lang="zh-TW" altLang="en-US" b="1" dirty="0" smtClean="0"/>
              <a:t>推動</a:t>
            </a:r>
            <a:r>
              <a:rPr lang="en-US" altLang="zh-TW" sz="1600" b="1" dirty="0">
                <a:solidFill>
                  <a:schemeClr val="bg1"/>
                </a:solidFill>
              </a:rPr>
              <a:t>『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創業</a:t>
            </a:r>
            <a:r>
              <a:rPr lang="zh-TW" altLang="en-US" sz="1600" b="1" dirty="0">
                <a:solidFill>
                  <a:schemeClr val="bg1"/>
                </a:solidFill>
              </a:rPr>
              <a:t>夢想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家 </a:t>
            </a:r>
            <a:r>
              <a:rPr lang="en-US" altLang="zh-TW" sz="1600" b="1" spc="300" dirty="0" smtClean="0">
                <a:solidFill>
                  <a:schemeClr val="bg1"/>
                </a:solidFill>
                <a:latin typeface="+mj-ea"/>
              </a:rPr>
              <a:t>CEO</a:t>
            </a:r>
            <a:r>
              <a:rPr lang="zh-TW" altLang="en-US" sz="1600" b="1" spc="300" dirty="0" smtClean="0">
                <a:solidFill>
                  <a:schemeClr val="bg1"/>
                </a:solidFill>
                <a:latin typeface="+mj-ea"/>
              </a:rPr>
              <a:t>計畫</a:t>
            </a:r>
            <a:r>
              <a:rPr lang="en-US" altLang="zh-TW" sz="1800" b="1" spc="300" dirty="0" smtClean="0">
                <a:solidFill>
                  <a:schemeClr val="bg1"/>
                </a:solidFill>
                <a:latin typeface="+mj-ea"/>
              </a:rPr>
              <a:t>』</a:t>
            </a:r>
            <a:endParaRPr lang="en-US" altLang="zh-TW" sz="1400" b="1" dirty="0" smtClean="0"/>
          </a:p>
          <a:p>
            <a:r>
              <a:rPr lang="zh-TW" altLang="en-US" b="1" dirty="0" smtClean="0"/>
              <a:t>協助校園創業團隊加速產品商業化、開拓市場通路，導入企業資源，依據各團</a:t>
            </a:r>
            <a:r>
              <a:rPr lang="zh-TW" altLang="en-US" b="1" dirty="0"/>
              <a:t>隊</a:t>
            </a:r>
            <a:r>
              <a:rPr lang="zh-TW" altLang="zh-TW" b="1" dirty="0" smtClean="0"/>
              <a:t>需要</a:t>
            </a:r>
            <a:r>
              <a:rPr lang="zh-TW" altLang="zh-TW" b="1" dirty="0"/>
              <a:t>，給予不同時期的輔導資源與協助</a:t>
            </a:r>
            <a:r>
              <a:rPr lang="zh-TW" altLang="zh-TW" b="1" dirty="0" smtClean="0"/>
              <a:t>，</a:t>
            </a:r>
            <a:r>
              <a:rPr lang="zh-TW" altLang="zh-TW" b="1" dirty="0"/>
              <a:t>落實「能力養成、產業鏈結、資源整合、創新精進」的經營</a:t>
            </a:r>
            <a:r>
              <a:rPr lang="zh-TW" altLang="zh-TW" b="1" dirty="0" smtClean="0"/>
              <a:t>理念</a:t>
            </a:r>
            <a:r>
              <a:rPr lang="zh-TW" altLang="en-US" b="1" dirty="0" smtClean="0"/>
              <a:t>，</a:t>
            </a:r>
            <a:r>
              <a:rPr lang="zh-TW" altLang="zh-TW" b="1" dirty="0"/>
              <a:t>提供創業團隊全方位的</a:t>
            </a:r>
            <a:r>
              <a:rPr lang="zh-TW" altLang="zh-TW" b="1" dirty="0" smtClean="0"/>
              <a:t>培育</a:t>
            </a:r>
            <a:r>
              <a:rPr lang="zh-TW" altLang="en-US" b="1" dirty="0" smtClean="0"/>
              <a:t>，鼓勵校園新創企業生成，加速創業夢想成長茁壯，實現創業夢想。</a:t>
            </a:r>
            <a:endParaRPr lang="en-US" altLang="zh-TW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90366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343" y="305739"/>
            <a:ext cx="7886700" cy="620406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人生的道路上</a:t>
            </a:r>
            <a:r>
              <a:rPr lang="zh-TW" altLang="en-US" b="1" dirty="0">
                <a:solidFill>
                  <a:schemeClr val="bg1"/>
                </a:solidFill>
              </a:rPr>
              <a:t>，</a:t>
            </a:r>
            <a:r>
              <a:rPr lang="zh-TW" altLang="en-US" b="1" dirty="0" smtClean="0">
                <a:solidFill>
                  <a:schemeClr val="bg1"/>
                </a:solidFill>
              </a:rPr>
              <a:t>你是否勇於嘗試</a:t>
            </a:r>
            <a:r>
              <a:rPr lang="en-US" altLang="zh-TW" b="1" dirty="0" smtClean="0">
                <a:solidFill>
                  <a:schemeClr val="bg1"/>
                </a:solidFill>
              </a:rPr>
              <a:t>?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30122" y="895316"/>
            <a:ext cx="7886700" cy="44705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你的第一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哩路，就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在中原大學開啟！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ãéè·¯ MVP PMF PIVOT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43" y="1492666"/>
            <a:ext cx="4312737" cy="323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84" name="Group 462"/>
          <p:cNvGrpSpPr/>
          <p:nvPr/>
        </p:nvGrpSpPr>
        <p:grpSpPr bwMode="auto">
          <a:xfrm>
            <a:off x="4319628" y="1418091"/>
            <a:ext cx="5387164" cy="933920"/>
            <a:chOff x="-251" y="868"/>
            <a:chExt cx="5113" cy="872"/>
          </a:xfrm>
        </p:grpSpPr>
        <p:grpSp>
          <p:nvGrpSpPr>
            <p:cNvPr id="85" name="Group 220"/>
            <p:cNvGrpSpPr/>
            <p:nvPr/>
          </p:nvGrpSpPr>
          <p:grpSpPr bwMode="auto">
            <a:xfrm>
              <a:off x="-251" y="868"/>
              <a:ext cx="2632" cy="872"/>
              <a:chOff x="203" y="935"/>
              <a:chExt cx="2291" cy="759"/>
            </a:xfrm>
          </p:grpSpPr>
          <p:pic>
            <p:nvPicPr>
              <p:cNvPr id="87" name="Picture 18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1175"/>
                <a:ext cx="982" cy="4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8" name="Freeform 181"/>
              <p:cNvSpPr/>
              <p:nvPr/>
            </p:nvSpPr>
            <p:spPr bwMode="auto">
              <a:xfrm>
                <a:off x="753" y="935"/>
                <a:ext cx="1127" cy="669"/>
              </a:xfrm>
              <a:custGeom>
                <a:avLst/>
                <a:gdLst>
                  <a:gd name="T0" fmla="*/ 1505 w 2561"/>
                  <a:gd name="T1" fmla="*/ 33 h 1520"/>
                  <a:gd name="T2" fmla="*/ 1663 w 2561"/>
                  <a:gd name="T3" fmla="*/ 68 h 1520"/>
                  <a:gd name="T4" fmla="*/ 2561 w 2561"/>
                  <a:gd name="T5" fmla="*/ 1518 h 1520"/>
                  <a:gd name="T6" fmla="*/ 304 w 2561"/>
                  <a:gd name="T7" fmla="*/ 1520 h 1520"/>
                  <a:gd name="T8" fmla="*/ 33 w 2561"/>
                  <a:gd name="T9" fmla="*/ 1086 h 1520"/>
                  <a:gd name="T10" fmla="*/ 68 w 2561"/>
                  <a:gd name="T11" fmla="*/ 928 h 1520"/>
                  <a:gd name="T12" fmla="*/ 1505 w 2561"/>
                  <a:gd name="T13" fmla="*/ 33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1" h="1520">
                    <a:moveTo>
                      <a:pt x="1505" y="33"/>
                    </a:moveTo>
                    <a:cubicBezTo>
                      <a:pt x="1556" y="0"/>
                      <a:pt x="1627" y="17"/>
                      <a:pt x="1663" y="68"/>
                    </a:cubicBezTo>
                    <a:cubicBezTo>
                      <a:pt x="2558" y="1505"/>
                      <a:pt x="2561" y="1518"/>
                      <a:pt x="2561" y="1518"/>
                    </a:cubicBezTo>
                    <a:cubicBezTo>
                      <a:pt x="2257" y="1520"/>
                      <a:pt x="752" y="1520"/>
                      <a:pt x="304" y="1520"/>
                    </a:cubicBezTo>
                    <a:cubicBezTo>
                      <a:pt x="155" y="1281"/>
                      <a:pt x="72" y="1185"/>
                      <a:pt x="33" y="1086"/>
                    </a:cubicBezTo>
                    <a:cubicBezTo>
                      <a:pt x="0" y="1032"/>
                      <a:pt x="17" y="961"/>
                      <a:pt x="68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182"/>
              <p:cNvSpPr/>
              <p:nvPr/>
            </p:nvSpPr>
            <p:spPr bwMode="auto">
              <a:xfrm>
                <a:off x="739" y="947"/>
                <a:ext cx="1126" cy="661"/>
              </a:xfrm>
              <a:custGeom>
                <a:avLst/>
                <a:gdLst>
                  <a:gd name="T0" fmla="*/ 1505 w 2559"/>
                  <a:gd name="T1" fmla="*/ 33 h 1504"/>
                  <a:gd name="T2" fmla="*/ 1663 w 2559"/>
                  <a:gd name="T3" fmla="*/ 71 h 1504"/>
                  <a:gd name="T4" fmla="*/ 2556 w 2559"/>
                  <a:gd name="T5" fmla="*/ 1494 h 1504"/>
                  <a:gd name="T6" fmla="*/ 279 w 2559"/>
                  <a:gd name="T7" fmla="*/ 1492 h 1504"/>
                  <a:gd name="T8" fmla="*/ 33 w 2559"/>
                  <a:gd name="T9" fmla="*/ 1089 h 1504"/>
                  <a:gd name="T10" fmla="*/ 71 w 2559"/>
                  <a:gd name="T11" fmla="*/ 930 h 1504"/>
                  <a:gd name="T12" fmla="*/ 1505 w 2559"/>
                  <a:gd name="T13" fmla="*/ 33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9" h="1504">
                    <a:moveTo>
                      <a:pt x="1505" y="33"/>
                    </a:moveTo>
                    <a:cubicBezTo>
                      <a:pt x="1559" y="0"/>
                      <a:pt x="1630" y="17"/>
                      <a:pt x="1663" y="71"/>
                    </a:cubicBezTo>
                    <a:cubicBezTo>
                      <a:pt x="2559" y="1504"/>
                      <a:pt x="2556" y="1494"/>
                      <a:pt x="2556" y="1494"/>
                    </a:cubicBezTo>
                    <a:cubicBezTo>
                      <a:pt x="2274" y="1492"/>
                      <a:pt x="747" y="1494"/>
                      <a:pt x="279" y="1492"/>
                    </a:cubicBezTo>
                    <a:cubicBezTo>
                      <a:pt x="130" y="1253"/>
                      <a:pt x="69" y="1183"/>
                      <a:pt x="33" y="1089"/>
                    </a:cubicBezTo>
                    <a:cubicBezTo>
                      <a:pt x="0" y="1034"/>
                      <a:pt x="17" y="964"/>
                      <a:pt x="71" y="930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343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88"/>
              <p:cNvSpPr/>
              <p:nvPr/>
            </p:nvSpPr>
            <p:spPr bwMode="auto">
              <a:xfrm>
                <a:off x="747" y="942"/>
                <a:ext cx="1128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89"/>
              <p:cNvSpPr/>
              <p:nvPr/>
            </p:nvSpPr>
            <p:spPr bwMode="auto">
              <a:xfrm>
                <a:off x="746" y="941"/>
                <a:ext cx="1129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Text Box 75"/>
              <p:cNvSpPr txBox="1">
                <a:spLocks noChangeArrowheads="1"/>
              </p:cNvSpPr>
              <p:nvPr/>
            </p:nvSpPr>
            <p:spPr bwMode="auto">
              <a:xfrm rot="8899871" flipV="1">
                <a:off x="746" y="1113"/>
                <a:ext cx="639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b="1" baseline="-25000" dirty="0" smtClean="0">
                    <a:solidFill>
                      <a:schemeClr val="bg1"/>
                    </a:solidFill>
                    <a:ea typeface="Arial Unicode MS" pitchFamily="34" charset="-122"/>
                    <a:cs typeface="Arial Unicode MS" pitchFamily="34" charset="-122"/>
                  </a:rPr>
                  <a:t>MVP</a:t>
                </a:r>
                <a:endParaRPr lang="en-US" altLang="zh-CN" b="1" baseline="-25000" dirty="0">
                  <a:solidFill>
                    <a:schemeClr val="bg1"/>
                  </a:solidFill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grpSp>
            <p:nvGrpSpPr>
              <p:cNvPr id="93" name="Group 380"/>
              <p:cNvGrpSpPr/>
              <p:nvPr/>
            </p:nvGrpSpPr>
            <p:grpSpPr bwMode="auto">
              <a:xfrm rot="-1979903">
                <a:off x="1360" y="1230"/>
                <a:ext cx="114" cy="113"/>
                <a:chOff x="1872" y="2352"/>
                <a:chExt cx="240" cy="240"/>
              </a:xfrm>
            </p:grpSpPr>
            <p:grpSp>
              <p:nvGrpSpPr>
                <p:cNvPr id="112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19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20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21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22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23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13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14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5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6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7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8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94" name="Group 380"/>
              <p:cNvGrpSpPr/>
              <p:nvPr/>
            </p:nvGrpSpPr>
            <p:grpSpPr bwMode="auto">
              <a:xfrm rot="-1979903">
                <a:off x="1451" y="1412"/>
                <a:ext cx="114" cy="113"/>
                <a:chOff x="1872" y="2352"/>
                <a:chExt cx="240" cy="240"/>
              </a:xfrm>
            </p:grpSpPr>
            <p:grpSp>
              <p:nvGrpSpPr>
                <p:cNvPr id="100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07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8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9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0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11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01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02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3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4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5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06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95" name="Group 183"/>
              <p:cNvGrpSpPr/>
              <p:nvPr/>
            </p:nvGrpSpPr>
            <p:grpSpPr bwMode="auto">
              <a:xfrm>
                <a:off x="203" y="1324"/>
                <a:ext cx="2291" cy="370"/>
                <a:chOff x="363" y="2069"/>
                <a:chExt cx="5205" cy="840"/>
              </a:xfrm>
            </p:grpSpPr>
            <p:pic>
              <p:nvPicPr>
                <p:cNvPr id="96" name="Picture 184" descr="yy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50000"/>
                  <a:grayscl/>
                  <a:lum bright="-9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827" y="2069"/>
                  <a:ext cx="4253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185" descr="yy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50000"/>
                  <a:grayscl/>
                  <a:lum bright="-9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363" y="2069"/>
                  <a:ext cx="5205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186" descr="yy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50000"/>
                  <a:grayscl/>
                  <a:lum bright="-9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1814" y="2092"/>
                  <a:ext cx="3674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187" descr="yy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50000"/>
                  <a:grayscl/>
                  <a:lum bright="-100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998" y="2069"/>
                  <a:ext cx="2699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6" name="Rectangle 134"/>
            <p:cNvSpPr>
              <a:spLocks noChangeArrowheads="1"/>
            </p:cNvSpPr>
            <p:nvPr/>
          </p:nvSpPr>
          <p:spPr bwMode="auto">
            <a:xfrm>
              <a:off x="1300" y="906"/>
              <a:ext cx="356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 eaLnBrk="1" hangingPunct="1">
                <a:lnSpc>
                  <a:spcPct val="120000"/>
                </a:lnSpc>
                <a:defRPr/>
              </a:pPr>
              <a:r>
                <a:rPr lang="zh-TW" altLang="en-US" sz="11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j-ea"/>
                  <a:ea typeface="+mj-ea"/>
                </a:rPr>
                <a:t>把腦袋的想法化為實際行動</a:t>
              </a:r>
              <a:endParaRPr lang="en-US" altLang="zh-CN" sz="11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4" name="Group 463"/>
          <p:cNvGrpSpPr/>
          <p:nvPr/>
        </p:nvGrpSpPr>
        <p:grpSpPr bwMode="auto">
          <a:xfrm>
            <a:off x="6041403" y="2088689"/>
            <a:ext cx="4135167" cy="772019"/>
            <a:chOff x="1084" y="1683"/>
            <a:chExt cx="4155" cy="828"/>
          </a:xfrm>
        </p:grpSpPr>
        <p:grpSp>
          <p:nvGrpSpPr>
            <p:cNvPr id="125" name="Group 23"/>
            <p:cNvGrpSpPr/>
            <p:nvPr/>
          </p:nvGrpSpPr>
          <p:grpSpPr bwMode="auto">
            <a:xfrm>
              <a:off x="1084" y="2403"/>
              <a:ext cx="1588" cy="108"/>
              <a:chOff x="1084" y="1627"/>
              <a:chExt cx="1588" cy="1654"/>
            </a:xfrm>
          </p:grpSpPr>
          <p:sp>
            <p:nvSpPr>
              <p:cNvPr id="159" name="Rectangle 3"/>
              <p:cNvSpPr>
                <a:spLocks noChangeArrowheads="1"/>
              </p:cNvSpPr>
              <p:nvPr/>
            </p:nvSpPr>
            <p:spPr bwMode="gray">
              <a:xfrm>
                <a:off x="1084" y="2333"/>
                <a:ext cx="1588" cy="948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0" name="Rectangle 25"/>
              <p:cNvSpPr>
                <a:spLocks noChangeArrowheads="1"/>
              </p:cNvSpPr>
              <p:nvPr/>
            </p:nvSpPr>
            <p:spPr bwMode="gray">
              <a:xfrm flipV="1">
                <a:off x="1190" y="1627"/>
                <a:ext cx="1442" cy="1433"/>
              </a:xfrm>
              <a:prstGeom prst="rect">
                <a:avLst/>
              </a:prstGeom>
              <a:gradFill rotWithShape="1">
                <a:gsLst>
                  <a:gs pos="0">
                    <a:srgbClr val="DBDBDB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Group 362"/>
            <p:cNvGrpSpPr/>
            <p:nvPr/>
          </p:nvGrpSpPr>
          <p:grpSpPr bwMode="auto">
            <a:xfrm>
              <a:off x="1136" y="1683"/>
              <a:ext cx="1318" cy="805"/>
              <a:chOff x="2531" y="1366"/>
              <a:chExt cx="1148" cy="701"/>
            </a:xfrm>
          </p:grpSpPr>
          <p:sp>
            <p:nvSpPr>
              <p:cNvPr id="128" name="Freeform 223"/>
              <p:cNvSpPr/>
              <p:nvPr/>
            </p:nvSpPr>
            <p:spPr bwMode="auto">
              <a:xfrm>
                <a:off x="2545" y="1366"/>
                <a:ext cx="1127" cy="669"/>
              </a:xfrm>
              <a:custGeom>
                <a:avLst/>
                <a:gdLst>
                  <a:gd name="T0" fmla="*/ 1505 w 2561"/>
                  <a:gd name="T1" fmla="*/ 33 h 1520"/>
                  <a:gd name="T2" fmla="*/ 1663 w 2561"/>
                  <a:gd name="T3" fmla="*/ 68 h 1520"/>
                  <a:gd name="T4" fmla="*/ 2561 w 2561"/>
                  <a:gd name="T5" fmla="*/ 1518 h 1520"/>
                  <a:gd name="T6" fmla="*/ 304 w 2561"/>
                  <a:gd name="T7" fmla="*/ 1520 h 1520"/>
                  <a:gd name="T8" fmla="*/ 33 w 2561"/>
                  <a:gd name="T9" fmla="*/ 1086 h 1520"/>
                  <a:gd name="T10" fmla="*/ 68 w 2561"/>
                  <a:gd name="T11" fmla="*/ 928 h 1520"/>
                  <a:gd name="T12" fmla="*/ 1505 w 2561"/>
                  <a:gd name="T13" fmla="*/ 33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1" h="1520">
                    <a:moveTo>
                      <a:pt x="1505" y="33"/>
                    </a:moveTo>
                    <a:cubicBezTo>
                      <a:pt x="1556" y="0"/>
                      <a:pt x="1627" y="17"/>
                      <a:pt x="1663" y="68"/>
                    </a:cubicBezTo>
                    <a:cubicBezTo>
                      <a:pt x="2558" y="1505"/>
                      <a:pt x="2561" y="1518"/>
                      <a:pt x="2561" y="1518"/>
                    </a:cubicBezTo>
                    <a:cubicBezTo>
                      <a:pt x="2257" y="1520"/>
                      <a:pt x="752" y="1520"/>
                      <a:pt x="304" y="1520"/>
                    </a:cubicBezTo>
                    <a:cubicBezTo>
                      <a:pt x="155" y="1281"/>
                      <a:pt x="72" y="1185"/>
                      <a:pt x="33" y="1086"/>
                    </a:cubicBezTo>
                    <a:cubicBezTo>
                      <a:pt x="0" y="1032"/>
                      <a:pt x="17" y="961"/>
                      <a:pt x="68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gradFill rotWithShape="1">
                <a:gsLst>
                  <a:gs pos="0">
                    <a:srgbClr val="E0E0E0">
                      <a:alpha val="50999"/>
                    </a:srgbClr>
                  </a:gs>
                  <a:gs pos="100000">
                    <a:srgbClr val="B2B2B2">
                      <a:alpha val="50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224"/>
              <p:cNvSpPr/>
              <p:nvPr/>
            </p:nvSpPr>
            <p:spPr bwMode="auto">
              <a:xfrm>
                <a:off x="2531" y="1378"/>
                <a:ext cx="1126" cy="661"/>
              </a:xfrm>
              <a:custGeom>
                <a:avLst/>
                <a:gdLst>
                  <a:gd name="T0" fmla="*/ 1505 w 2559"/>
                  <a:gd name="T1" fmla="*/ 33 h 1504"/>
                  <a:gd name="T2" fmla="*/ 1663 w 2559"/>
                  <a:gd name="T3" fmla="*/ 71 h 1504"/>
                  <a:gd name="T4" fmla="*/ 2556 w 2559"/>
                  <a:gd name="T5" fmla="*/ 1494 h 1504"/>
                  <a:gd name="T6" fmla="*/ 279 w 2559"/>
                  <a:gd name="T7" fmla="*/ 1492 h 1504"/>
                  <a:gd name="T8" fmla="*/ 33 w 2559"/>
                  <a:gd name="T9" fmla="*/ 1089 h 1504"/>
                  <a:gd name="T10" fmla="*/ 71 w 2559"/>
                  <a:gd name="T11" fmla="*/ 930 h 1504"/>
                  <a:gd name="T12" fmla="*/ 1505 w 2559"/>
                  <a:gd name="T13" fmla="*/ 33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9" h="1504">
                    <a:moveTo>
                      <a:pt x="1505" y="33"/>
                    </a:moveTo>
                    <a:cubicBezTo>
                      <a:pt x="1559" y="0"/>
                      <a:pt x="1630" y="17"/>
                      <a:pt x="1663" y="71"/>
                    </a:cubicBezTo>
                    <a:cubicBezTo>
                      <a:pt x="2559" y="1504"/>
                      <a:pt x="2556" y="1494"/>
                      <a:pt x="2556" y="1494"/>
                    </a:cubicBezTo>
                    <a:cubicBezTo>
                      <a:pt x="2274" y="1492"/>
                      <a:pt x="747" y="1494"/>
                      <a:pt x="279" y="1492"/>
                    </a:cubicBezTo>
                    <a:cubicBezTo>
                      <a:pt x="130" y="1253"/>
                      <a:pt x="69" y="1183"/>
                      <a:pt x="33" y="1089"/>
                    </a:cubicBezTo>
                    <a:cubicBezTo>
                      <a:pt x="0" y="1034"/>
                      <a:pt x="17" y="964"/>
                      <a:pt x="71" y="930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343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225"/>
              <p:cNvSpPr/>
              <p:nvPr/>
            </p:nvSpPr>
            <p:spPr bwMode="auto">
              <a:xfrm>
                <a:off x="2539" y="1373"/>
                <a:ext cx="1128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226"/>
              <p:cNvSpPr/>
              <p:nvPr/>
            </p:nvSpPr>
            <p:spPr bwMode="auto">
              <a:xfrm>
                <a:off x="2538" y="1378"/>
                <a:ext cx="1141" cy="688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E46C0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Text Box 75"/>
              <p:cNvSpPr txBox="1">
                <a:spLocks noChangeArrowheads="1"/>
              </p:cNvSpPr>
              <p:nvPr/>
            </p:nvSpPr>
            <p:spPr bwMode="auto">
              <a:xfrm rot="8899871" flipV="1">
                <a:off x="2543" y="1485"/>
                <a:ext cx="718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b="1" baseline="-25000" dirty="0" smtClean="0">
                    <a:solidFill>
                      <a:schemeClr val="bg1"/>
                    </a:solidFill>
                    <a:ea typeface="Arial Unicode MS" pitchFamily="34" charset="-122"/>
                    <a:cs typeface="Arial Unicode MS" pitchFamily="34" charset="-122"/>
                  </a:rPr>
                  <a:t>PMF</a:t>
                </a:r>
                <a:endParaRPr lang="en-US" altLang="zh-CN" b="1" baseline="-25000" dirty="0">
                  <a:solidFill>
                    <a:schemeClr val="bg1"/>
                  </a:solidFill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grpSp>
            <p:nvGrpSpPr>
              <p:cNvPr id="133" name="Group 380"/>
              <p:cNvGrpSpPr/>
              <p:nvPr/>
            </p:nvGrpSpPr>
            <p:grpSpPr bwMode="auto">
              <a:xfrm rot="-1979903">
                <a:off x="3197" y="1638"/>
                <a:ext cx="114" cy="113"/>
                <a:chOff x="1872" y="2352"/>
                <a:chExt cx="240" cy="240"/>
              </a:xfrm>
            </p:grpSpPr>
            <p:grpSp>
              <p:nvGrpSpPr>
                <p:cNvPr id="147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54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5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6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7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8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48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49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0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1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2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53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134" name="Group 380"/>
              <p:cNvGrpSpPr/>
              <p:nvPr/>
            </p:nvGrpSpPr>
            <p:grpSpPr bwMode="auto">
              <a:xfrm rot="-1979903">
                <a:off x="3288" y="1820"/>
                <a:ext cx="114" cy="113"/>
                <a:chOff x="1872" y="2352"/>
                <a:chExt cx="240" cy="240"/>
              </a:xfrm>
            </p:grpSpPr>
            <p:grpSp>
              <p:nvGrpSpPr>
                <p:cNvPr id="135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42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3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4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5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6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36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37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38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39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0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41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</p:grpSp>
        <p:sp>
          <p:nvSpPr>
            <p:cNvPr id="127" name="Rectangle 134"/>
            <p:cNvSpPr>
              <a:spLocks noChangeArrowheads="1"/>
            </p:cNvSpPr>
            <p:nvPr/>
          </p:nvSpPr>
          <p:spPr bwMode="auto">
            <a:xfrm>
              <a:off x="2446" y="1967"/>
              <a:ext cx="2793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en-US" altLang="zh-CN" sz="24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1" name="Group 464"/>
          <p:cNvGrpSpPr/>
          <p:nvPr/>
        </p:nvGrpSpPr>
        <p:grpSpPr bwMode="auto">
          <a:xfrm>
            <a:off x="4881631" y="2474000"/>
            <a:ext cx="2227910" cy="1374594"/>
            <a:chOff x="251" y="2240"/>
            <a:chExt cx="2091" cy="1127"/>
          </a:xfrm>
        </p:grpSpPr>
        <p:grpSp>
          <p:nvGrpSpPr>
            <p:cNvPr id="162" name="Group 23"/>
            <p:cNvGrpSpPr/>
            <p:nvPr/>
          </p:nvGrpSpPr>
          <p:grpSpPr bwMode="auto">
            <a:xfrm>
              <a:off x="382" y="3274"/>
              <a:ext cx="1495" cy="53"/>
              <a:chOff x="382" y="2332"/>
              <a:chExt cx="1495" cy="810"/>
            </a:xfrm>
          </p:grpSpPr>
          <p:sp>
            <p:nvSpPr>
              <p:cNvPr id="197" name="Rectangle 3"/>
              <p:cNvSpPr>
                <a:spLocks noChangeArrowheads="1"/>
              </p:cNvSpPr>
              <p:nvPr/>
            </p:nvSpPr>
            <p:spPr bwMode="gray">
              <a:xfrm>
                <a:off x="382" y="2564"/>
                <a:ext cx="1495" cy="578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8" name="Rectangle 25"/>
              <p:cNvSpPr>
                <a:spLocks noChangeArrowheads="1"/>
              </p:cNvSpPr>
              <p:nvPr/>
            </p:nvSpPr>
            <p:spPr bwMode="gray">
              <a:xfrm>
                <a:off x="484" y="2332"/>
                <a:ext cx="1299" cy="794"/>
              </a:xfrm>
              <a:prstGeom prst="rect">
                <a:avLst/>
              </a:prstGeom>
              <a:gradFill rotWithShape="1">
                <a:gsLst>
                  <a:gs pos="0">
                    <a:srgbClr val="DBDBDB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" name="Group 363"/>
            <p:cNvGrpSpPr/>
            <p:nvPr/>
          </p:nvGrpSpPr>
          <p:grpSpPr bwMode="auto">
            <a:xfrm>
              <a:off x="251" y="2240"/>
              <a:ext cx="2091" cy="1127"/>
              <a:chOff x="639" y="713"/>
              <a:chExt cx="1820" cy="981"/>
            </a:xfrm>
          </p:grpSpPr>
          <p:sp>
            <p:nvSpPr>
              <p:cNvPr id="165" name="Freeform 365"/>
              <p:cNvSpPr/>
              <p:nvPr/>
            </p:nvSpPr>
            <p:spPr bwMode="auto">
              <a:xfrm>
                <a:off x="753" y="935"/>
                <a:ext cx="1127" cy="669"/>
              </a:xfrm>
              <a:custGeom>
                <a:avLst/>
                <a:gdLst>
                  <a:gd name="T0" fmla="*/ 1505 w 2561"/>
                  <a:gd name="T1" fmla="*/ 33 h 1520"/>
                  <a:gd name="T2" fmla="*/ 1663 w 2561"/>
                  <a:gd name="T3" fmla="*/ 68 h 1520"/>
                  <a:gd name="T4" fmla="*/ 2561 w 2561"/>
                  <a:gd name="T5" fmla="*/ 1518 h 1520"/>
                  <a:gd name="T6" fmla="*/ 304 w 2561"/>
                  <a:gd name="T7" fmla="*/ 1520 h 1520"/>
                  <a:gd name="T8" fmla="*/ 33 w 2561"/>
                  <a:gd name="T9" fmla="*/ 1086 h 1520"/>
                  <a:gd name="T10" fmla="*/ 68 w 2561"/>
                  <a:gd name="T11" fmla="*/ 928 h 1520"/>
                  <a:gd name="T12" fmla="*/ 1505 w 2561"/>
                  <a:gd name="T13" fmla="*/ 33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1" h="1520">
                    <a:moveTo>
                      <a:pt x="1505" y="33"/>
                    </a:moveTo>
                    <a:cubicBezTo>
                      <a:pt x="1556" y="0"/>
                      <a:pt x="1627" y="17"/>
                      <a:pt x="1663" y="68"/>
                    </a:cubicBezTo>
                    <a:cubicBezTo>
                      <a:pt x="2558" y="1505"/>
                      <a:pt x="2561" y="1518"/>
                      <a:pt x="2561" y="1518"/>
                    </a:cubicBezTo>
                    <a:cubicBezTo>
                      <a:pt x="2257" y="1520"/>
                      <a:pt x="752" y="1520"/>
                      <a:pt x="304" y="1520"/>
                    </a:cubicBezTo>
                    <a:cubicBezTo>
                      <a:pt x="155" y="1281"/>
                      <a:pt x="72" y="1185"/>
                      <a:pt x="33" y="1086"/>
                    </a:cubicBezTo>
                    <a:cubicBezTo>
                      <a:pt x="0" y="1032"/>
                      <a:pt x="17" y="961"/>
                      <a:pt x="68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366"/>
              <p:cNvSpPr/>
              <p:nvPr/>
            </p:nvSpPr>
            <p:spPr bwMode="auto">
              <a:xfrm>
                <a:off x="739" y="947"/>
                <a:ext cx="1126" cy="661"/>
              </a:xfrm>
              <a:custGeom>
                <a:avLst/>
                <a:gdLst>
                  <a:gd name="T0" fmla="*/ 1505 w 2559"/>
                  <a:gd name="T1" fmla="*/ 33 h 1504"/>
                  <a:gd name="T2" fmla="*/ 1663 w 2559"/>
                  <a:gd name="T3" fmla="*/ 71 h 1504"/>
                  <a:gd name="T4" fmla="*/ 2556 w 2559"/>
                  <a:gd name="T5" fmla="*/ 1494 h 1504"/>
                  <a:gd name="T6" fmla="*/ 279 w 2559"/>
                  <a:gd name="T7" fmla="*/ 1492 h 1504"/>
                  <a:gd name="T8" fmla="*/ 33 w 2559"/>
                  <a:gd name="T9" fmla="*/ 1089 h 1504"/>
                  <a:gd name="T10" fmla="*/ 71 w 2559"/>
                  <a:gd name="T11" fmla="*/ 930 h 1504"/>
                  <a:gd name="T12" fmla="*/ 1505 w 2559"/>
                  <a:gd name="T13" fmla="*/ 33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9" h="1504">
                    <a:moveTo>
                      <a:pt x="1505" y="33"/>
                    </a:moveTo>
                    <a:cubicBezTo>
                      <a:pt x="1559" y="0"/>
                      <a:pt x="1630" y="17"/>
                      <a:pt x="1663" y="71"/>
                    </a:cubicBezTo>
                    <a:cubicBezTo>
                      <a:pt x="2559" y="1504"/>
                      <a:pt x="2556" y="1494"/>
                      <a:pt x="2556" y="1494"/>
                    </a:cubicBezTo>
                    <a:cubicBezTo>
                      <a:pt x="2274" y="1492"/>
                      <a:pt x="747" y="1494"/>
                      <a:pt x="279" y="1492"/>
                    </a:cubicBezTo>
                    <a:cubicBezTo>
                      <a:pt x="130" y="1253"/>
                      <a:pt x="69" y="1183"/>
                      <a:pt x="33" y="1089"/>
                    </a:cubicBezTo>
                    <a:cubicBezTo>
                      <a:pt x="0" y="1034"/>
                      <a:pt x="17" y="964"/>
                      <a:pt x="71" y="930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343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367"/>
              <p:cNvSpPr/>
              <p:nvPr/>
            </p:nvSpPr>
            <p:spPr bwMode="auto">
              <a:xfrm>
                <a:off x="747" y="942"/>
                <a:ext cx="1128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368"/>
              <p:cNvSpPr/>
              <p:nvPr/>
            </p:nvSpPr>
            <p:spPr bwMode="auto">
              <a:xfrm>
                <a:off x="746" y="944"/>
                <a:ext cx="1137" cy="691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Text Box 75"/>
              <p:cNvSpPr txBox="1">
                <a:spLocks noChangeArrowheads="1"/>
              </p:cNvSpPr>
              <p:nvPr/>
            </p:nvSpPr>
            <p:spPr bwMode="auto">
              <a:xfrm rot="8899871" flipV="1">
                <a:off x="639" y="713"/>
                <a:ext cx="529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en-US" altLang="zh-CN" sz="4400" b="1" baseline="-25000" dirty="0">
                  <a:solidFill>
                    <a:schemeClr val="bg1"/>
                  </a:solidFill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grpSp>
            <p:nvGrpSpPr>
              <p:cNvPr id="170" name="Group 380"/>
              <p:cNvGrpSpPr/>
              <p:nvPr/>
            </p:nvGrpSpPr>
            <p:grpSpPr bwMode="auto">
              <a:xfrm rot="-1979903">
                <a:off x="1360" y="1230"/>
                <a:ext cx="114" cy="113"/>
                <a:chOff x="1872" y="2352"/>
                <a:chExt cx="240" cy="240"/>
              </a:xfrm>
            </p:grpSpPr>
            <p:grpSp>
              <p:nvGrpSpPr>
                <p:cNvPr id="185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92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3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7" y="239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4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5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6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86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87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8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9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0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91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171" name="Group 380"/>
              <p:cNvGrpSpPr/>
              <p:nvPr/>
            </p:nvGrpSpPr>
            <p:grpSpPr bwMode="auto">
              <a:xfrm rot="-1979903">
                <a:off x="1451" y="1412"/>
                <a:ext cx="114" cy="113"/>
                <a:chOff x="1872" y="2352"/>
                <a:chExt cx="240" cy="240"/>
              </a:xfrm>
            </p:grpSpPr>
            <p:grpSp>
              <p:nvGrpSpPr>
                <p:cNvPr id="173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80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1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2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3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84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174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175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76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77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78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179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pic>
            <p:nvPicPr>
              <p:cNvPr id="172" name="Picture 399" descr="yy"/>
              <p:cNvPicPr>
                <a:picLocks noChangeAspect="1" noChangeArrowheads="1"/>
              </p:cNvPicPr>
              <p:nvPr/>
            </p:nvPicPr>
            <p:blipFill>
              <a:blip r:embed="rId4" cstate="print">
                <a:biLevel thresh="50000"/>
                <a:grayscl/>
                <a:lum bright="-90000" contrast="100000"/>
              </a:blip>
              <a:srcRect/>
              <a:stretch>
                <a:fillRect/>
              </a:stretch>
            </p:blipFill>
            <p:spPr bwMode="auto">
              <a:xfrm>
                <a:off x="842" y="1334"/>
                <a:ext cx="1617" cy="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9" name="Group 463"/>
          <p:cNvGrpSpPr/>
          <p:nvPr/>
        </p:nvGrpSpPr>
        <p:grpSpPr bwMode="auto">
          <a:xfrm>
            <a:off x="6368787" y="3714055"/>
            <a:ext cx="4431322" cy="916430"/>
            <a:chOff x="1111" y="1685"/>
            <a:chExt cx="4128" cy="824"/>
          </a:xfrm>
        </p:grpSpPr>
        <p:grpSp>
          <p:nvGrpSpPr>
            <p:cNvPr id="200" name="Group 23"/>
            <p:cNvGrpSpPr/>
            <p:nvPr/>
          </p:nvGrpSpPr>
          <p:grpSpPr bwMode="auto">
            <a:xfrm>
              <a:off x="1111" y="2432"/>
              <a:ext cx="1588" cy="77"/>
              <a:chOff x="1111" y="2086"/>
              <a:chExt cx="1588" cy="1187"/>
            </a:xfrm>
          </p:grpSpPr>
          <p:sp>
            <p:nvSpPr>
              <p:cNvPr id="234" name="Rectangle 3"/>
              <p:cNvSpPr>
                <a:spLocks noChangeArrowheads="1"/>
              </p:cNvSpPr>
              <p:nvPr/>
            </p:nvSpPr>
            <p:spPr bwMode="gray">
              <a:xfrm>
                <a:off x="1111" y="2325"/>
                <a:ext cx="1588" cy="948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5" name="Rectangle 25"/>
              <p:cNvSpPr>
                <a:spLocks noChangeArrowheads="1"/>
              </p:cNvSpPr>
              <p:nvPr/>
            </p:nvSpPr>
            <p:spPr bwMode="gray">
              <a:xfrm flipV="1">
                <a:off x="1207" y="2086"/>
                <a:ext cx="1405" cy="974"/>
              </a:xfrm>
              <a:prstGeom prst="rect">
                <a:avLst/>
              </a:prstGeom>
              <a:gradFill rotWithShape="1">
                <a:gsLst>
                  <a:gs pos="0">
                    <a:srgbClr val="DBDBDB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1" name="Group 362"/>
            <p:cNvGrpSpPr/>
            <p:nvPr/>
          </p:nvGrpSpPr>
          <p:grpSpPr bwMode="auto">
            <a:xfrm>
              <a:off x="1136" y="1685"/>
              <a:ext cx="1318" cy="805"/>
              <a:chOff x="2531" y="1366"/>
              <a:chExt cx="1148" cy="701"/>
            </a:xfrm>
          </p:grpSpPr>
          <p:sp>
            <p:nvSpPr>
              <p:cNvPr id="203" name="Freeform 223"/>
              <p:cNvSpPr/>
              <p:nvPr/>
            </p:nvSpPr>
            <p:spPr bwMode="auto">
              <a:xfrm>
                <a:off x="2545" y="1366"/>
                <a:ext cx="1127" cy="669"/>
              </a:xfrm>
              <a:custGeom>
                <a:avLst/>
                <a:gdLst>
                  <a:gd name="T0" fmla="*/ 1505 w 2561"/>
                  <a:gd name="T1" fmla="*/ 33 h 1520"/>
                  <a:gd name="T2" fmla="*/ 1663 w 2561"/>
                  <a:gd name="T3" fmla="*/ 68 h 1520"/>
                  <a:gd name="T4" fmla="*/ 2561 w 2561"/>
                  <a:gd name="T5" fmla="*/ 1518 h 1520"/>
                  <a:gd name="T6" fmla="*/ 304 w 2561"/>
                  <a:gd name="T7" fmla="*/ 1520 h 1520"/>
                  <a:gd name="T8" fmla="*/ 33 w 2561"/>
                  <a:gd name="T9" fmla="*/ 1086 h 1520"/>
                  <a:gd name="T10" fmla="*/ 68 w 2561"/>
                  <a:gd name="T11" fmla="*/ 928 h 1520"/>
                  <a:gd name="T12" fmla="*/ 1505 w 2561"/>
                  <a:gd name="T13" fmla="*/ 33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1" h="1520">
                    <a:moveTo>
                      <a:pt x="1505" y="33"/>
                    </a:moveTo>
                    <a:cubicBezTo>
                      <a:pt x="1556" y="0"/>
                      <a:pt x="1627" y="17"/>
                      <a:pt x="1663" y="68"/>
                    </a:cubicBezTo>
                    <a:cubicBezTo>
                      <a:pt x="2558" y="1505"/>
                      <a:pt x="2561" y="1518"/>
                      <a:pt x="2561" y="1518"/>
                    </a:cubicBezTo>
                    <a:cubicBezTo>
                      <a:pt x="2257" y="1520"/>
                      <a:pt x="752" y="1520"/>
                      <a:pt x="304" y="1520"/>
                    </a:cubicBezTo>
                    <a:cubicBezTo>
                      <a:pt x="155" y="1281"/>
                      <a:pt x="72" y="1185"/>
                      <a:pt x="33" y="1086"/>
                    </a:cubicBezTo>
                    <a:cubicBezTo>
                      <a:pt x="0" y="1032"/>
                      <a:pt x="17" y="961"/>
                      <a:pt x="68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gradFill rotWithShape="1">
                <a:gsLst>
                  <a:gs pos="0">
                    <a:srgbClr val="E0E0E0">
                      <a:alpha val="50999"/>
                    </a:srgbClr>
                  </a:gs>
                  <a:gs pos="100000">
                    <a:srgbClr val="B2B2B2">
                      <a:alpha val="50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224"/>
              <p:cNvSpPr/>
              <p:nvPr/>
            </p:nvSpPr>
            <p:spPr bwMode="auto">
              <a:xfrm>
                <a:off x="2531" y="1378"/>
                <a:ext cx="1126" cy="661"/>
              </a:xfrm>
              <a:custGeom>
                <a:avLst/>
                <a:gdLst>
                  <a:gd name="T0" fmla="*/ 1505 w 2559"/>
                  <a:gd name="T1" fmla="*/ 33 h 1504"/>
                  <a:gd name="T2" fmla="*/ 1663 w 2559"/>
                  <a:gd name="T3" fmla="*/ 71 h 1504"/>
                  <a:gd name="T4" fmla="*/ 2556 w 2559"/>
                  <a:gd name="T5" fmla="*/ 1494 h 1504"/>
                  <a:gd name="T6" fmla="*/ 279 w 2559"/>
                  <a:gd name="T7" fmla="*/ 1492 h 1504"/>
                  <a:gd name="T8" fmla="*/ 33 w 2559"/>
                  <a:gd name="T9" fmla="*/ 1089 h 1504"/>
                  <a:gd name="T10" fmla="*/ 71 w 2559"/>
                  <a:gd name="T11" fmla="*/ 930 h 1504"/>
                  <a:gd name="T12" fmla="*/ 1505 w 2559"/>
                  <a:gd name="T13" fmla="*/ 33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9" h="1504">
                    <a:moveTo>
                      <a:pt x="1505" y="33"/>
                    </a:moveTo>
                    <a:cubicBezTo>
                      <a:pt x="1559" y="0"/>
                      <a:pt x="1630" y="17"/>
                      <a:pt x="1663" y="71"/>
                    </a:cubicBezTo>
                    <a:cubicBezTo>
                      <a:pt x="2559" y="1504"/>
                      <a:pt x="2556" y="1494"/>
                      <a:pt x="2556" y="1494"/>
                    </a:cubicBezTo>
                    <a:cubicBezTo>
                      <a:pt x="2274" y="1492"/>
                      <a:pt x="747" y="1494"/>
                      <a:pt x="279" y="1492"/>
                    </a:cubicBezTo>
                    <a:cubicBezTo>
                      <a:pt x="130" y="1253"/>
                      <a:pt x="69" y="1183"/>
                      <a:pt x="33" y="1089"/>
                    </a:cubicBezTo>
                    <a:cubicBezTo>
                      <a:pt x="0" y="1034"/>
                      <a:pt x="17" y="964"/>
                      <a:pt x="71" y="930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343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225"/>
              <p:cNvSpPr/>
              <p:nvPr/>
            </p:nvSpPr>
            <p:spPr bwMode="auto">
              <a:xfrm>
                <a:off x="2539" y="1373"/>
                <a:ext cx="1128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226"/>
              <p:cNvSpPr/>
              <p:nvPr/>
            </p:nvSpPr>
            <p:spPr bwMode="auto">
              <a:xfrm>
                <a:off x="2538" y="1378"/>
                <a:ext cx="1141" cy="688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E46C0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Text Box 75"/>
              <p:cNvSpPr txBox="1">
                <a:spLocks noChangeArrowheads="1"/>
              </p:cNvSpPr>
              <p:nvPr/>
            </p:nvSpPr>
            <p:spPr bwMode="auto">
              <a:xfrm rot="8899871" flipV="1">
                <a:off x="2710" y="1497"/>
                <a:ext cx="529" cy="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TW" altLang="en-US" sz="2400" b="1" baseline="-25000" dirty="0" smtClean="0">
                    <a:solidFill>
                      <a:schemeClr val="bg1"/>
                    </a:solidFill>
                    <a:ea typeface="Arial Unicode MS" pitchFamily="34" charset="-122"/>
                    <a:cs typeface="Arial Unicode MS" pitchFamily="34" charset="-122"/>
                  </a:rPr>
                  <a:t>創業資</a:t>
                </a:r>
                <a:r>
                  <a:rPr lang="zh-TW" altLang="en-US" sz="2400" b="1" baseline="-25000" dirty="0">
                    <a:solidFill>
                      <a:schemeClr val="bg1"/>
                    </a:solidFill>
                    <a:ea typeface="Arial Unicode MS" pitchFamily="34" charset="-122"/>
                    <a:cs typeface="Arial Unicode MS" pitchFamily="34" charset="-122"/>
                  </a:rPr>
                  <a:t>源</a:t>
                </a:r>
                <a:endParaRPr lang="en-US" altLang="zh-CN" sz="2400" b="1" baseline="-25000" dirty="0">
                  <a:solidFill>
                    <a:schemeClr val="bg1"/>
                  </a:solidFill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grpSp>
            <p:nvGrpSpPr>
              <p:cNvPr id="208" name="Group 380"/>
              <p:cNvGrpSpPr/>
              <p:nvPr/>
            </p:nvGrpSpPr>
            <p:grpSpPr bwMode="auto">
              <a:xfrm rot="-1979903">
                <a:off x="3197" y="1638"/>
                <a:ext cx="114" cy="113"/>
                <a:chOff x="1872" y="2352"/>
                <a:chExt cx="240" cy="240"/>
              </a:xfrm>
            </p:grpSpPr>
            <p:grpSp>
              <p:nvGrpSpPr>
                <p:cNvPr id="222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29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30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31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32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33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223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24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5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6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7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8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209" name="Group 380"/>
              <p:cNvGrpSpPr/>
              <p:nvPr/>
            </p:nvGrpSpPr>
            <p:grpSpPr bwMode="auto">
              <a:xfrm rot="-1979903">
                <a:off x="3288" y="1820"/>
                <a:ext cx="114" cy="113"/>
                <a:chOff x="1872" y="2352"/>
                <a:chExt cx="240" cy="240"/>
              </a:xfrm>
            </p:grpSpPr>
            <p:grpSp>
              <p:nvGrpSpPr>
                <p:cNvPr id="210" name="Group 381"/>
                <p:cNvGrpSpPr/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17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8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9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0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21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211" name="Group 387"/>
                <p:cNvGrpSpPr/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12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3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4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5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16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</p:grpSp>
        <p:sp>
          <p:nvSpPr>
            <p:cNvPr id="202" name="Rectangle 134"/>
            <p:cNvSpPr>
              <a:spLocks noChangeArrowheads="1"/>
            </p:cNvSpPr>
            <p:nvPr/>
          </p:nvSpPr>
          <p:spPr bwMode="auto">
            <a:xfrm>
              <a:off x="2446" y="1967"/>
              <a:ext cx="2793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en-US" altLang="zh-CN" sz="24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39" name="Text Box 75"/>
          <p:cNvSpPr txBox="1">
            <a:spLocks noChangeArrowheads="1"/>
          </p:cNvSpPr>
          <p:nvPr/>
        </p:nvSpPr>
        <p:spPr bwMode="auto">
          <a:xfrm rot="8764082" flipV="1">
            <a:off x="4976329" y="2965338"/>
            <a:ext cx="1108963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baseline="-25000" dirty="0" smtClean="0">
                <a:solidFill>
                  <a:schemeClr val="bg1"/>
                </a:solidFill>
                <a:ea typeface="Arial Unicode MS" pitchFamily="34" charset="-122"/>
                <a:cs typeface="Arial Unicode MS" pitchFamily="34" charset="-122"/>
              </a:rPr>
              <a:t>PIVOT</a:t>
            </a:r>
            <a:endParaRPr lang="en-US" altLang="zh-CN" b="1" baseline="-25000" dirty="0">
              <a:solidFill>
                <a:schemeClr val="bg1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40" name="Rectangle 134"/>
          <p:cNvSpPr>
            <a:spLocks noChangeArrowheads="1"/>
          </p:cNvSpPr>
          <p:nvPr/>
        </p:nvSpPr>
        <p:spPr bwMode="auto">
          <a:xfrm>
            <a:off x="6232851" y="1663517"/>
            <a:ext cx="3752998" cy="27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做出最小可行性商品吧</a:t>
            </a:r>
            <a:r>
              <a:rPr lang="en-US" altLang="zh-TW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!</a:t>
            </a:r>
            <a:endParaRPr lang="en-US" altLang="zh-CN" sz="11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j-ea"/>
              <a:ea typeface="+mj-ea"/>
            </a:endParaRPr>
          </a:p>
        </p:txBody>
      </p:sp>
      <p:sp>
        <p:nvSpPr>
          <p:cNvPr id="241" name="Rectangle 134"/>
          <p:cNvSpPr>
            <a:spLocks noChangeArrowheads="1"/>
          </p:cNvSpPr>
          <p:nvPr/>
        </p:nvSpPr>
        <p:spPr bwMode="auto">
          <a:xfrm>
            <a:off x="7188464" y="2105668"/>
            <a:ext cx="1736384" cy="29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與市場碰撞</a:t>
            </a:r>
            <a:r>
              <a:rPr lang="en-US" altLang="zh-TW" sz="11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!</a:t>
            </a:r>
            <a:endParaRPr lang="en-US" altLang="zh-CN" sz="11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j-ea"/>
              <a:ea typeface="+mj-ea"/>
            </a:endParaRPr>
          </a:p>
        </p:txBody>
      </p:sp>
      <p:sp>
        <p:nvSpPr>
          <p:cNvPr id="242" name="Rectangle 134"/>
          <p:cNvSpPr>
            <a:spLocks noChangeArrowheads="1"/>
          </p:cNvSpPr>
          <p:nvPr/>
        </p:nvSpPr>
        <p:spPr bwMode="auto">
          <a:xfrm>
            <a:off x="7200080" y="2303608"/>
            <a:ext cx="1736384" cy="2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找出符合市場的產品</a:t>
            </a:r>
            <a:endParaRPr lang="en-US" altLang="zh-CN" sz="11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j-ea"/>
              <a:ea typeface="+mj-ea"/>
            </a:endParaRPr>
          </a:p>
        </p:txBody>
      </p:sp>
      <p:sp>
        <p:nvSpPr>
          <p:cNvPr id="243" name="Rectangle 134"/>
          <p:cNvSpPr>
            <a:spLocks noChangeArrowheads="1"/>
          </p:cNvSpPr>
          <p:nvPr/>
        </p:nvSpPr>
        <p:spPr bwMode="auto">
          <a:xfrm>
            <a:off x="6316423" y="3045209"/>
            <a:ext cx="173638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有點撞牆嗎</a:t>
            </a:r>
            <a:r>
              <a:rPr lang="en-US" altLang="zh-TW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?</a:t>
            </a:r>
          </a:p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沒關係</a:t>
            </a:r>
            <a:r>
              <a:rPr lang="en-US" altLang="zh-TW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!</a:t>
            </a: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調整一下策略</a:t>
            </a:r>
            <a:r>
              <a:rPr lang="zh-TW" altLang="en-US" sz="11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吧</a:t>
            </a:r>
            <a:endParaRPr lang="en-US" altLang="zh-CN" sz="11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j-ea"/>
              <a:ea typeface="+mj-ea"/>
            </a:endParaRPr>
          </a:p>
        </p:txBody>
      </p:sp>
      <p:sp>
        <p:nvSpPr>
          <p:cNvPr id="244" name="Rectangle 134"/>
          <p:cNvSpPr>
            <a:spLocks noChangeArrowheads="1"/>
          </p:cNvSpPr>
          <p:nvPr/>
        </p:nvSpPr>
        <p:spPr bwMode="auto">
          <a:xfrm>
            <a:off x="7716885" y="3949725"/>
            <a:ext cx="1736384" cy="48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有任何問題嗎</a:t>
            </a:r>
            <a:r>
              <a:rPr lang="en-US" altLang="zh-TW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?</a:t>
            </a:r>
          </a:p>
          <a:p>
            <a:pPr lvl="0" algn="just" eaLnBrk="1" hangingPunct="1">
              <a:lnSpc>
                <a:spcPct val="120000"/>
              </a:lnSpc>
              <a:defRPr/>
            </a:pPr>
            <a:r>
              <a:rPr lang="zh-TW" altLang="en-US" sz="11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來問創發</a:t>
            </a:r>
            <a:r>
              <a:rPr lang="zh-TW" altLang="en-US" sz="11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ea"/>
                <a:ea typeface="+mj-ea"/>
              </a:rPr>
              <a:t>吧</a:t>
            </a:r>
            <a:endParaRPr lang="en-US" altLang="zh-CN" sz="1100" b="1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j-ea"/>
              <a:ea typeface="+mj-ea"/>
            </a:endParaRPr>
          </a:p>
        </p:txBody>
      </p:sp>
      <p:pic>
        <p:nvPicPr>
          <p:cNvPr id="245" name="圖片 24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455" l="3756" r="98592">
                        <a14:foregroundMark x1="86854" y1="59673" x2="93427" y2="77112"/>
                        <a14:backgroundMark x1="82160" y1="61035" x2="81690" y2="63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3217">
            <a:off x="8493468" y="4174720"/>
            <a:ext cx="510039" cy="878800"/>
          </a:xfrm>
          <a:prstGeom prst="rect">
            <a:avLst/>
          </a:prstGeom>
        </p:spPr>
      </p:pic>
      <p:sp>
        <p:nvSpPr>
          <p:cNvPr id="246" name="Rectangle 3"/>
          <p:cNvSpPr>
            <a:spLocks noChangeArrowheads="1"/>
          </p:cNvSpPr>
          <p:nvPr/>
        </p:nvSpPr>
        <p:spPr bwMode="gray">
          <a:xfrm>
            <a:off x="4953984" y="2266212"/>
            <a:ext cx="1440668" cy="45719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800" noProof="1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7" name="Rectangle 25"/>
          <p:cNvSpPr>
            <a:spLocks noChangeArrowheads="1"/>
          </p:cNvSpPr>
          <p:nvPr/>
        </p:nvSpPr>
        <p:spPr bwMode="gray">
          <a:xfrm flipV="1">
            <a:off x="5059479" y="2223229"/>
            <a:ext cx="1308214" cy="55581"/>
          </a:xfrm>
          <a:prstGeom prst="rect">
            <a:avLst/>
          </a:prstGeom>
          <a:gradFill rotWithShape="1">
            <a:gsLst>
              <a:gs pos="0">
                <a:srgbClr val="DBDBD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lIns="90000" tIns="90000" rIns="72000" bIns="90000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800" noProof="1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36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455" y="83344"/>
            <a:ext cx="7886700" cy="99417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良好的創業生態環境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1194" y="675680"/>
            <a:ext cx="6994961" cy="43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91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230" y="216694"/>
            <a:ext cx="7886700" cy="99417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系統化創新創業輔導機制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86" name="圖片 85"/>
          <p:cNvPicPr>
            <a:picLocks noChangeAspect="1"/>
          </p:cNvPicPr>
          <p:nvPr/>
        </p:nvPicPr>
        <p:blipFill>
          <a:blip r:embed="rId2" cstate="print"/>
          <a:srcRect b="9244"/>
          <a:stretch>
            <a:fillRect/>
          </a:stretch>
        </p:blipFill>
        <p:spPr>
          <a:xfrm>
            <a:off x="495192" y="480808"/>
            <a:ext cx="8153615" cy="46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35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7000">
              <a:schemeClr val="accent4">
                <a:lumMod val="40000"/>
                <a:lumOff val="60000"/>
              </a:schemeClr>
            </a:gs>
            <a:gs pos="6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9550" y="1644256"/>
            <a:ext cx="4883944" cy="34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8351044" y="1900237"/>
            <a:ext cx="792956" cy="1176338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736438" y="2914652"/>
            <a:ext cx="2493169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786174" y="544772"/>
            <a:ext cx="546816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創業夢想家</a:t>
            </a:r>
            <a:endParaRPr lang="en-US" altLang="zh-TW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ctr"/>
            <a:r>
              <a:rPr lang="en-US" altLang="zh-TW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	</a:t>
            </a:r>
            <a:r>
              <a:rPr lang="en-US" altLang="zh-TW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CEO </a:t>
            </a:r>
            <a:r>
              <a:rPr lang="zh-TW" altLang="en-US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計畫</a:t>
            </a:r>
            <a:endParaRPr lang="en-US" altLang="zh-TW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ctr"/>
            <a:r>
              <a:rPr lang="zh-TW" altLang="en-US" sz="2800" b="1" spc="300" dirty="0" smtClean="0">
                <a:solidFill>
                  <a:schemeClr val="bg1"/>
                </a:solidFill>
                <a:latin typeface="+mj-ea"/>
              </a:rPr>
              <a:t>                                   </a:t>
            </a:r>
            <a:r>
              <a:rPr lang="zh-TW" altLang="en-US" sz="2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資源</a:t>
            </a:r>
          </a:p>
        </p:txBody>
      </p:sp>
    </p:spTree>
    <p:extLst>
      <p:ext uri="{BB962C8B-B14F-4D97-AF65-F5344CB8AC3E}">
        <p14:creationId xmlns:p14="http://schemas.microsoft.com/office/powerpoint/2010/main" xmlns="" val="138271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97468" y="150723"/>
            <a:ext cx="5949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spc="300" dirty="0">
                <a:solidFill>
                  <a:schemeClr val="bg1"/>
                </a:solidFill>
                <a:latin typeface="+mj-ea"/>
              </a:rPr>
              <a:t>創業夢想</a:t>
            </a:r>
            <a:r>
              <a:rPr lang="zh-TW" altLang="en-US" sz="3600" b="1" spc="300" dirty="0" smtClean="0">
                <a:solidFill>
                  <a:schemeClr val="bg1"/>
                </a:solidFill>
                <a:latin typeface="+mj-ea"/>
              </a:rPr>
              <a:t>家</a:t>
            </a:r>
            <a:r>
              <a:rPr lang="zh-TW" altLang="en-US" sz="1200" b="1" spc="300" baseline="100000" dirty="0">
                <a:solidFill>
                  <a:schemeClr val="bg1"/>
                </a:solidFill>
                <a:latin typeface="+mj-ea"/>
              </a:rPr>
              <a:t> </a:t>
            </a:r>
            <a:r>
              <a:rPr lang="en-US" altLang="zh-TW" sz="3600" b="1" spc="300" dirty="0" smtClean="0">
                <a:solidFill>
                  <a:schemeClr val="bg1"/>
                </a:solidFill>
                <a:latin typeface="+mj-ea"/>
              </a:rPr>
              <a:t>CEO </a:t>
            </a:r>
            <a:r>
              <a:rPr lang="zh-TW" altLang="en-US" sz="3600" b="1" spc="300" dirty="0" smtClean="0">
                <a:solidFill>
                  <a:schemeClr val="bg1"/>
                </a:solidFill>
                <a:latin typeface="+mj-ea"/>
              </a:rPr>
              <a:t>計畫資源</a:t>
            </a:r>
            <a:endParaRPr lang="en-US" altLang="zh-TW" sz="3600" b="1" spc="300" dirty="0" smtClean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99" b="98791" l="528" r="100000">
                        <a14:backgroundMark x1="9571" y1="3297" x2="12607" y2="5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9" y="642603"/>
            <a:ext cx="7493252" cy="45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75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3247</TotalTime>
  <Words>1285</Words>
  <Application>Microsoft Office PowerPoint</Application>
  <PresentationFormat>如螢幕大小 (16:9)</PresentationFormat>
  <Paragraphs>280</Paragraphs>
  <Slides>23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第一PPT，www.1ppt.com</vt:lpstr>
      <vt:lpstr>投影片 1</vt:lpstr>
      <vt:lpstr>投影片 2</vt:lpstr>
      <vt:lpstr>投影片 3</vt:lpstr>
      <vt:lpstr>投影片 4</vt:lpstr>
      <vt:lpstr>人生的道路上，你是否勇於嘗試?</vt:lpstr>
      <vt:lpstr>良好的創業生態環境</vt:lpstr>
      <vt:lpstr>系統化創新創業輔導機制</vt:lpstr>
      <vt:lpstr>投影片 8</vt:lpstr>
      <vt:lpstr>投影片 9</vt:lpstr>
      <vt:lpstr>創業輔導 x 實作工作坊   國內外大型創業競賽輔導</vt:lpstr>
      <vt:lpstr>創業資源</vt:lpstr>
      <vt:lpstr>入圍團隊獨享</vt:lpstr>
      <vt:lpstr>投影片 13</vt:lpstr>
      <vt:lpstr>計畫時程</vt:lpstr>
      <vt:lpstr>投影片 15</vt:lpstr>
      <vt:lpstr>投影片 16</vt:lpstr>
      <vt:lpstr>投影片 17</vt:lpstr>
      <vt:lpstr>投影片 18</vt:lpstr>
      <vt:lpstr>歷屆創業學長姊</vt:lpstr>
      <vt:lpstr>投影片 20</vt:lpstr>
      <vt:lpstr>投影片 21</vt:lpstr>
      <vt:lpstr>投影片 22</vt:lpstr>
      <vt:lpstr>投影片 23</vt:lpstr>
    </vt:vector>
  </TitlesOfParts>
  <Company>第一PPT，www.1ppt.com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彩色方形</dc:title>
  <dc:creator>第一PPT</dc:creator>
  <cp:keywords>www.1ppt.com</cp:keywords>
  <cp:lastModifiedBy>User</cp:lastModifiedBy>
  <cp:revision>189</cp:revision>
  <cp:lastPrinted>2019-08-27T06:03:34Z</cp:lastPrinted>
  <dcterms:created xsi:type="dcterms:W3CDTF">2017-03-07T08:15:39Z</dcterms:created>
  <dcterms:modified xsi:type="dcterms:W3CDTF">2020-03-08T08:53:40Z</dcterms:modified>
</cp:coreProperties>
</file>